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4"/>
  </p:sldMasterIdLst>
  <p:notesMasterIdLst>
    <p:notesMasterId r:id="rId21"/>
  </p:notesMasterIdLst>
  <p:sldIdLst>
    <p:sldId id="4412" r:id="rId5"/>
    <p:sldId id="4478" r:id="rId6"/>
    <p:sldId id="4420" r:id="rId7"/>
    <p:sldId id="4454" r:id="rId8"/>
    <p:sldId id="4472" r:id="rId9"/>
    <p:sldId id="4473" r:id="rId10"/>
    <p:sldId id="4462" r:id="rId11"/>
    <p:sldId id="4474" r:id="rId12"/>
    <p:sldId id="4475" r:id="rId13"/>
    <p:sldId id="4467" r:id="rId14"/>
    <p:sldId id="4476" r:id="rId15"/>
    <p:sldId id="4469" r:id="rId16"/>
    <p:sldId id="4470" r:id="rId17"/>
    <p:sldId id="4477" r:id="rId18"/>
    <p:sldId id="4457" r:id="rId19"/>
    <p:sldId id="4465" r:id="rId20"/>
  </p:sldIdLst>
  <p:sldSz cx="2437765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4470" userDrawn="1">
          <p15:clr>
            <a:srgbClr val="A4A3A4"/>
          </p15:clr>
        </p15:guide>
        <p15:guide id="52" pos="7678" userDrawn="1">
          <p15:clr>
            <a:srgbClr val="A4A3A4"/>
          </p15:clr>
        </p15:guide>
        <p15:guide id="53" orient="horz" pos="4320" userDrawn="1">
          <p15:clr>
            <a:srgbClr val="A4A3A4"/>
          </p15:clr>
        </p15:guide>
        <p15:guide id="55" pos="12526" userDrawn="1">
          <p15:clr>
            <a:srgbClr val="A4A3A4"/>
          </p15:clr>
        </p15:guide>
        <p15:guide id="56" orient="horz" pos="6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53255"/>
    <a:srgbClr val="A8B905"/>
    <a:srgbClr val="893589"/>
    <a:srgbClr val="E40709"/>
    <a:srgbClr val="F2F2F2"/>
    <a:srgbClr val="373737"/>
    <a:srgbClr val="445469"/>
    <a:srgbClr val="000000"/>
    <a:srgbClr val="5A5A66"/>
    <a:srgbClr val="626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9BA47D-B340-4F3C-99E9-7239DB607A4D}" v="55" dt="2020-03-31T22:34:08.591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5477" autoAdjust="0"/>
  </p:normalViewPr>
  <p:slideViewPr>
    <p:cSldViewPr snapToGrid="0" snapToObjects="1">
      <p:cViewPr varScale="1">
        <p:scale>
          <a:sx n="49" d="100"/>
          <a:sy n="49" d="100"/>
        </p:scale>
        <p:origin x="648" y="184"/>
      </p:cViewPr>
      <p:guideLst>
        <p:guide pos="14470"/>
        <p:guide pos="7678"/>
        <p:guide orient="horz" pos="4320"/>
        <p:guide pos="12526"/>
        <p:guide orient="horz" pos="69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92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8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5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42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2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82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72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6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7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8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0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3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5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3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2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7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ACC0-B89C-5B4F-8ED8-D842C7896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C43A8-CBB0-8C4C-8E3F-1966BDA0C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E3F7C-3CDD-0146-9568-CE7C8F2F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43E3-31A4-754C-8C4C-58B3A0DC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8CEE2-70AC-4D49-8B82-A6BE8081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735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AAF8-16E1-CB4E-BC93-6B856CE1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2399D-5986-BA41-ADAA-DD223615E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3C94C-5992-744D-BB58-E87574E7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0C1BA-BF11-684C-8200-2579B850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9F7FB-3868-724E-B403-E82D21A8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0662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E35C8-DC07-4849-A5D6-C908F9BF7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118C4-8431-5C4C-9FF9-3A57F6493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03E9-E21F-9447-9557-3CDF0883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C3B8D-5283-6B4A-981F-FA106882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3E72-51F9-5E47-A3C9-FA8DDC81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967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148" y="1784484"/>
            <a:ext cx="24999948" cy="12218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9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84484"/>
            <a:ext cx="13289278" cy="11931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4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16FEFD-A5CB-3F42-878B-2DA6A9E4A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94425" y="3752391"/>
            <a:ext cx="4642338" cy="464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54154" y="3752391"/>
            <a:ext cx="4642338" cy="464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2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84484"/>
            <a:ext cx="24377650" cy="6855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7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61B91CC-F2B9-9648-B6CD-0FA20151B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1148" y="1784484"/>
            <a:ext cx="24999948" cy="83701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A16FEFD-A5CB-3F42-878B-2DA6A9E4A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85964" y="4577856"/>
            <a:ext cx="8359707" cy="11091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1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3BAF-3312-DE49-ADD3-829FBCD1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F80AC-72A3-DF41-8CD2-F79107CB8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4B402-55F3-DB41-99FB-460CCFB8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B3000-E194-7F47-A12B-7769B158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2CEF-20DA-804B-88A5-725A210B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153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0F19-837F-6C46-BFA0-6EEAAEA1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7E0CF-A1BC-0F49-823D-CC55CA69C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FD850-C988-0444-BB61-3C6B3FE3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0F225-F003-1A44-B832-B0362CC1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8EEAE-034B-9048-AE19-58879934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429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E66D-B3D0-6541-846D-D51E54D4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4FE60-9E42-FC43-A229-F7C524C24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4228D-8873-9141-AD38-1FF9561E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9C27A-9785-A744-82F8-043A5E74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7C55F-9E82-0146-AA39-00551CD5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60738-CA66-D84B-B76F-FB41FD5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937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C85D-1611-BA4B-A847-E418DEE27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ECE98-5697-6D40-9F8B-75C794031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0C146-CED4-2541-A322-ED4F54736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C6737-6D7D-FB48-8A27-21B8BD404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A7FB6-511C-594D-9917-EDCCF699F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C9260-AA70-0548-A580-8C7B8DC7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22097-B7DE-B743-898E-9F2A26E7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A3084-A333-3D4D-8975-BC3DED19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646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B408-32B3-1F4E-B363-7EB25164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E6975-B578-9A48-B15C-CE7BECFB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97503-B193-AE43-9C6F-6E013ABA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5C9CB-B029-AD47-B855-E462D361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4060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C7D32-6C14-B743-90A1-DC89DBD4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11250-FE43-1E45-B11E-1FE22B4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2738F-719E-FE4E-8124-8D9393BC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8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51C6-1682-9A43-9C73-D70157C1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9017-56A2-C844-961B-29C0EC63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D9C1-64A5-2744-9921-CACB6DC14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83EFD-AD81-9449-8E77-D2B355F0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2935-060E-7A44-844F-18CCD1F3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7C295-654D-5C4B-A5A8-BDAB0846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694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6743-6341-9346-BCAF-8D85DD1D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E6656-E0E1-F745-B720-0ADCAA9D0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F4786-E205-794F-8AAB-26BC17806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D81C3-ABAB-6D42-BB45-80792BD8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3622C-31F5-5940-B970-48CA85F5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C57C5-FF00-984E-9496-1137765C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558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1CD4E-7FFB-7C45-80F5-3F194B59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26319-1523-BE4A-814C-CC2ACAC3B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02897-2F29-B240-A881-C8BBA5781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0BA8-F0AF-AD48-88BD-E2A40582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861BD-6D5E-2546-BFAA-A950CDAD3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4" r:id="rId14"/>
    <p:sldLayoutId id="2147483977" r:id="rId15"/>
    <p:sldLayoutId id="2147484055" r:id="rId16"/>
    <p:sldLayoutId id="2147484056" r:id="rId17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john@getstrategy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mailto:john@getstrategy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793E88-AD7A-584C-955C-902AE0884AA5}"/>
              </a:ext>
            </a:extLst>
          </p:cNvPr>
          <p:cNvSpPr/>
          <p:nvPr/>
        </p:nvSpPr>
        <p:spPr>
          <a:xfrm>
            <a:off x="0" y="-4253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E2497-C8AA-A74F-BF48-07BC4ECB1D11}"/>
              </a:ext>
            </a:extLst>
          </p:cNvPr>
          <p:cNvSpPr txBox="1"/>
          <p:nvPr/>
        </p:nvSpPr>
        <p:spPr>
          <a:xfrm>
            <a:off x="501945" y="768536"/>
            <a:ext cx="562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 Webinar Series</a:t>
            </a:r>
          </a:p>
        </p:txBody>
      </p:sp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id="{D35C6AA2-069F-8649-857A-24DC7E1468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6012"/>
          <a:stretch>
            <a:fillRect/>
          </a:stretch>
        </p:blipFill>
        <p:spPr>
          <a:xfrm>
            <a:off x="-311149" y="1712184"/>
            <a:ext cx="24999948" cy="1221889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5417B-5649-AA4B-BF84-3BD3067849C2}"/>
              </a:ext>
            </a:extLst>
          </p:cNvPr>
          <p:cNvSpPr/>
          <p:nvPr/>
        </p:nvSpPr>
        <p:spPr>
          <a:xfrm>
            <a:off x="0" y="1741954"/>
            <a:ext cx="24377649" cy="12218898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9306D-94C4-7842-99F0-28587C8E6304}"/>
              </a:ext>
            </a:extLst>
          </p:cNvPr>
          <p:cNvSpPr txBox="1"/>
          <p:nvPr/>
        </p:nvSpPr>
        <p:spPr>
          <a:xfrm>
            <a:off x="3315920" y="4332384"/>
            <a:ext cx="18328348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Cash Now: Fundraising Strategies During Crisis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HOSTED BY:  </a:t>
            </a:r>
            <a:r>
              <a:rPr lang="en-US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Margie Taylor, </a:t>
            </a:r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CFRE</a:t>
            </a:r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info@getstrategy.com | www.getstrategy.com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D8B732A0-9F1A-3343-B2A3-BA0C1DBE17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56" y="392881"/>
            <a:ext cx="913661" cy="913661"/>
          </a:xfrm>
          <a:prstGeom prst="rect">
            <a:avLst/>
          </a:prstGeom>
        </p:spPr>
      </p:pic>
      <p:pic>
        <p:nvPicPr>
          <p:cNvPr id="18" name="Picture 17" descr="A picture containing food, drawing, room&#10;&#10;Description automatically generated">
            <a:extLst>
              <a:ext uri="{FF2B5EF4-FFF2-40B4-BE49-F238E27FC236}">
                <a16:creationId xmlns:a16="http://schemas.microsoft.com/office/drawing/2014/main" id="{6DE88FAF-34C4-AC4C-B5B4-19801F58A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50" y="274845"/>
            <a:ext cx="3654394" cy="131241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A88AE2A6-0DBB-634A-B504-CA7922150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345" y="501483"/>
            <a:ext cx="2508940" cy="8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1064971" y="9719517"/>
            <a:ext cx="119281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Discuss use and likelihood of timeline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Accelerating payments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Deferring payments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Partial payments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D8A326F-12B5-4847-AD77-7103A71B1F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41829"/>
            <a:ext cx="24377648" cy="6962852"/>
          </a:xfr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4C7A60-B350-5C4B-BAF7-50755C3AB498}"/>
              </a:ext>
            </a:extLst>
          </p:cNvPr>
          <p:cNvSpPr/>
          <p:nvPr/>
        </p:nvSpPr>
        <p:spPr>
          <a:xfrm>
            <a:off x="-2" y="1820914"/>
            <a:ext cx="24377651" cy="6983768"/>
          </a:xfrm>
          <a:prstGeom prst="rect">
            <a:avLst/>
          </a:prstGeom>
          <a:gradFill>
            <a:gsLst>
              <a:gs pos="29000">
                <a:schemeClr val="accent1">
                  <a:alpha val="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6785067" y="2895403"/>
            <a:ext cx="9842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Pledge Payments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9BB364-862F-2048-94B3-74A615F3D898}"/>
              </a:ext>
            </a:extLst>
          </p:cNvPr>
          <p:cNvGrpSpPr/>
          <p:nvPr/>
        </p:nvGrpSpPr>
        <p:grpSpPr>
          <a:xfrm>
            <a:off x="501945" y="11243011"/>
            <a:ext cx="9308090" cy="1377009"/>
            <a:chOff x="14335681" y="10055236"/>
            <a:chExt cx="8170604" cy="13770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611E32-059B-414D-BB15-C4F5839131FA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Stick With What Works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34E8CC-9681-CF4E-9212-443C6F05E65E}"/>
                </a:ext>
              </a:extLst>
            </p:cNvPr>
            <p:cNvSpPr txBox="1"/>
            <p:nvPr/>
          </p:nvSpPr>
          <p:spPr>
            <a:xfrm>
              <a:off x="14429196" y="10055236"/>
              <a:ext cx="1428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DC4C529-7B70-304A-86CB-AF24DDD1FB30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</p:spTree>
    <p:extLst>
      <p:ext uri="{BB962C8B-B14F-4D97-AF65-F5344CB8AC3E}">
        <p14:creationId xmlns:p14="http://schemas.microsoft.com/office/powerpoint/2010/main" val="36534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58109" y="3514318"/>
            <a:ext cx="9308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Charitable IRA Rollover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Check in  </a:t>
            </a:r>
          </a:p>
          <a:p>
            <a:endParaRPr lang="en-US" sz="32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Financing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Existing loans? Negotiate lower interest rates, moratorium on payments, longer terms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Review assets as collateral with legal/board review/approvals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Will donor consider loan? Seek legal counsel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58109" y="11671511"/>
            <a:ext cx="9308090" cy="1427837"/>
            <a:chOff x="14335681" y="10004408"/>
            <a:chExt cx="8170604" cy="14278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Stick With What Works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045131" y="10004408"/>
              <a:ext cx="1428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1A182-26BA-0148-81FA-45BA7D963CDC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7" name="Picture Placeholder 6" descr="A picture containing cup, food, glass&#10;&#10;Description automatically generated">
            <a:extLst>
              <a:ext uri="{FF2B5EF4-FFF2-40B4-BE49-F238E27FC236}">
                <a16:creationId xmlns:a16="http://schemas.microsoft.com/office/drawing/2014/main" id="{03EF701A-48DB-8246-8235-A2181B3226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12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18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mirror, brush&#10;&#10;Description automatically generated">
            <a:extLst>
              <a:ext uri="{FF2B5EF4-FFF2-40B4-BE49-F238E27FC236}">
                <a16:creationId xmlns:a16="http://schemas.microsoft.com/office/drawing/2014/main" id="{9A652868-D8CE-E54C-8C32-4DE8CE4871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b="38662"/>
          <a:stretch/>
        </p:blipFill>
        <p:spPr>
          <a:xfrm>
            <a:off x="-1" y="1784484"/>
            <a:ext cx="24377650" cy="73152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4C7A60-B350-5C4B-BAF7-50755C3AB498}"/>
              </a:ext>
            </a:extLst>
          </p:cNvPr>
          <p:cNvSpPr/>
          <p:nvPr/>
        </p:nvSpPr>
        <p:spPr>
          <a:xfrm rot="10800000">
            <a:off x="14664" y="1881062"/>
            <a:ext cx="24377651" cy="7228885"/>
          </a:xfrm>
          <a:prstGeom prst="rect">
            <a:avLst/>
          </a:prstGeom>
          <a:gradFill>
            <a:gsLst>
              <a:gs pos="29000">
                <a:schemeClr val="accent1">
                  <a:alpha val="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1064971" y="9361639"/>
            <a:ext cx="119281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Assets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2"/>
                </a:solidFill>
              </a:rPr>
              <a:t>Persian Rugs</a:t>
            </a:r>
          </a:p>
          <a:p>
            <a:r>
              <a:rPr lang="en-US" sz="4800" b="1" dirty="0">
                <a:solidFill>
                  <a:schemeClr val="tx2"/>
                </a:solidFill>
              </a:rPr>
              <a:t>Virtual events/ Annual Appeals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2"/>
                </a:solidFill>
              </a:rPr>
              <a:t>Encourage online donations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2"/>
                </a:solidFill>
              </a:rPr>
              <a:t>Put volunteers to work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E6F7B-7149-EA47-9E60-5C2E2370C30B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073896-BE75-BF44-B29C-1A9E0DCDCBDE}"/>
              </a:ext>
            </a:extLst>
          </p:cNvPr>
          <p:cNvGrpSpPr/>
          <p:nvPr/>
        </p:nvGrpSpPr>
        <p:grpSpPr>
          <a:xfrm>
            <a:off x="501945" y="11243011"/>
            <a:ext cx="9308090" cy="1377009"/>
            <a:chOff x="14335681" y="10055236"/>
            <a:chExt cx="8170604" cy="13770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0B61DD-C8ED-034F-A6BC-6D0A38DB79CA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Stick With What Works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685E36-1497-1746-B8C9-82FFD36EC385}"/>
                </a:ext>
              </a:extLst>
            </p:cNvPr>
            <p:cNvSpPr txBox="1"/>
            <p:nvPr/>
          </p:nvSpPr>
          <p:spPr>
            <a:xfrm>
              <a:off x="14429196" y="10055236"/>
              <a:ext cx="1428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1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3089451" y="9774918"/>
            <a:ext cx="19044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“Reports on high net-worth American donors reveals that the </a:t>
            </a:r>
          </a:p>
          <a:p>
            <a:pPr algn="ctr"/>
            <a:r>
              <a:rPr lang="en-US" sz="48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1 reason </a:t>
            </a:r>
            <a:r>
              <a:rPr lang="en-US" sz="4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donors stopped giving to a particular charity was </a:t>
            </a:r>
          </a:p>
          <a:p>
            <a:pPr algn="ctr"/>
            <a:r>
              <a:rPr lang="en-US" sz="48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‘no longer feeling connected to the organization’.”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5274612" y="2371421"/>
            <a:ext cx="792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1828BB-2559-D04A-8229-11068866DDDF}"/>
              </a:ext>
            </a:extLst>
          </p:cNvPr>
          <p:cNvSpPr txBox="1"/>
          <p:nvPr/>
        </p:nvSpPr>
        <p:spPr>
          <a:xfrm flipH="1">
            <a:off x="14250741" y="4394368"/>
            <a:ext cx="1324172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Step 3:</a:t>
            </a:r>
          </a:p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Situation Like No 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2B490-A99C-C44E-81C8-86AC65F898D6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5" name="Picture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96DCE6E-664F-9343-A283-523EC92397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8" b="25548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2A141B-DEC3-D74E-A87B-2FE6532F504B}"/>
              </a:ext>
            </a:extLst>
          </p:cNvPr>
          <p:cNvSpPr/>
          <p:nvPr/>
        </p:nvSpPr>
        <p:spPr>
          <a:xfrm>
            <a:off x="-2" y="1749422"/>
            <a:ext cx="24377651" cy="6890082"/>
          </a:xfrm>
          <a:prstGeom prst="rect">
            <a:avLst/>
          </a:prstGeom>
          <a:gradFill>
            <a:gsLst>
              <a:gs pos="29000">
                <a:schemeClr val="accent1">
                  <a:alpha val="44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58109" y="3514318"/>
            <a:ext cx="93080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Donors who support your nonprofit will support you if you ask</a:t>
            </a:r>
          </a:p>
          <a:p>
            <a:pPr marL="685800" indent="-685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All nonprofits internationally/buy local</a:t>
            </a:r>
          </a:p>
          <a:p>
            <a:pPr marL="685800" indent="-685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Rapid Relief Fund criteria</a:t>
            </a:r>
          </a:p>
          <a:p>
            <a:pPr marL="685800" indent="-685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the dots</a:t>
            </a:r>
          </a:p>
          <a:p>
            <a:pPr marL="685800" indent="-685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 where the funding is</a:t>
            </a:r>
          </a:p>
          <a:p>
            <a:pPr marL="685800" indent="-6858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Consider mergers and acquisitions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58109" y="11671511"/>
            <a:ext cx="9308090" cy="1427837"/>
            <a:chOff x="14335681" y="10004408"/>
            <a:chExt cx="8170604" cy="14278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Situation Like No Other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0941006" y="10004408"/>
              <a:ext cx="1532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Three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1A182-26BA-0148-81FA-45BA7D963CDC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6" name="Picture Placeholder 5" descr="A picture containing people, skiing, man, game&#10;&#10;Description automatically generated">
            <a:extLst>
              <a:ext uri="{FF2B5EF4-FFF2-40B4-BE49-F238E27FC236}">
                <a16:creationId xmlns:a16="http://schemas.microsoft.com/office/drawing/2014/main" id="{519E46DE-49CA-C945-B442-0B870BB114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r="12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35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32FBFF36-A68E-4B41-ACD0-1581917841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1" r="1827"/>
          <a:stretch/>
        </p:blipFill>
        <p:spPr>
          <a:xfrm>
            <a:off x="-5190" y="1673565"/>
            <a:ext cx="13289278" cy="12042435"/>
          </a:xfr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03B4DF-569C-C247-8822-02556265976F}"/>
              </a:ext>
            </a:extLst>
          </p:cNvPr>
          <p:cNvGrpSpPr/>
          <p:nvPr/>
        </p:nvGrpSpPr>
        <p:grpSpPr>
          <a:xfrm>
            <a:off x="14328809" y="2810898"/>
            <a:ext cx="8960399" cy="4402264"/>
            <a:chOff x="11859929" y="1818332"/>
            <a:chExt cx="8177475" cy="440226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C8327E-580E-9C4E-9E76-802AB1E0849F}"/>
                </a:ext>
              </a:extLst>
            </p:cNvPr>
            <p:cNvSpPr txBox="1"/>
            <p:nvPr/>
          </p:nvSpPr>
          <p:spPr>
            <a:xfrm>
              <a:off x="11859929" y="3542940"/>
              <a:ext cx="817747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/>
            </a:p>
            <a:p>
              <a:r>
                <a:rPr lang="en-US" sz="2800" dirty="0"/>
                <a:t>If you feel that you would like some assistance, please don’t hesitate to reach out to us:</a:t>
              </a:r>
            </a:p>
            <a:p>
              <a:endParaRPr lang="en-US" sz="2800" dirty="0"/>
            </a:p>
            <a:p>
              <a:r>
                <a:rPr lang="en-US" sz="2800" dirty="0"/>
                <a:t>MTaylor@getstrategy.com</a:t>
              </a:r>
            </a:p>
            <a:p>
              <a:r>
                <a:rPr lang="en-US" sz="2800" dirty="0"/>
                <a:t>info@getstrategy.com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6A34D-BBBE-BA40-9F36-69C1AEAC8544}"/>
                </a:ext>
              </a:extLst>
            </p:cNvPr>
            <p:cNvSpPr txBox="1"/>
            <p:nvPr/>
          </p:nvSpPr>
          <p:spPr>
            <a:xfrm>
              <a:off x="11866800" y="1818332"/>
              <a:ext cx="817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Thank you for your participation today.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28809" y="10761727"/>
            <a:ext cx="9308090" cy="2459109"/>
            <a:chOff x="14335681" y="9834910"/>
            <a:chExt cx="8170604" cy="24591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Arial" panose="020B0604020202020204" pitchFamily="34" charset="0"/>
                </a:rPr>
                <a:t>Cash Now: Fundraising Strategies During Crisis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122080" y="9834910"/>
              <a:ext cx="33431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WWW.GETSTRATEGY.COM</a:t>
              </a:r>
            </a:p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814.480.8000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799C4B5-5D60-654B-A62A-2AB0E03B322B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19" name="Picture 18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18FC774E-E5F8-014A-B02D-C40E52CE4A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56" y="392881"/>
            <a:ext cx="913661" cy="913661"/>
          </a:xfrm>
          <a:prstGeom prst="rect">
            <a:avLst/>
          </a:prstGeom>
        </p:spPr>
      </p:pic>
      <p:pic>
        <p:nvPicPr>
          <p:cNvPr id="20" name="Picture 19" descr="A picture containing food, drawing, room&#10;&#10;Description automatically generated">
            <a:extLst>
              <a:ext uri="{FF2B5EF4-FFF2-40B4-BE49-F238E27FC236}">
                <a16:creationId xmlns:a16="http://schemas.microsoft.com/office/drawing/2014/main" id="{D49B9D69-7B36-884C-BB05-315EFE601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50" y="274845"/>
            <a:ext cx="3654394" cy="1312414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775B7A8-D6E5-CD43-95CE-1F041FE03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345" y="501483"/>
            <a:ext cx="2508940" cy="8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table, man&#10;&#10;Description automatically generated">
            <a:extLst>
              <a:ext uri="{FF2B5EF4-FFF2-40B4-BE49-F238E27FC236}">
                <a16:creationId xmlns:a16="http://schemas.microsoft.com/office/drawing/2014/main" id="{8031D1DC-DA7B-004D-B737-EEFFFE3804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13329"/>
          <a:stretch>
            <a:fillRect/>
          </a:stretch>
        </p:blipFill>
        <p:spPr>
          <a:xfrm>
            <a:off x="-311148" y="1741954"/>
            <a:ext cx="24999948" cy="1221889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5417B-5649-AA4B-BF84-3BD3067849C2}"/>
              </a:ext>
            </a:extLst>
          </p:cNvPr>
          <p:cNvSpPr/>
          <p:nvPr/>
        </p:nvSpPr>
        <p:spPr>
          <a:xfrm>
            <a:off x="0" y="1408157"/>
            <a:ext cx="24377649" cy="11931516"/>
          </a:xfrm>
          <a:prstGeom prst="rect">
            <a:avLst/>
          </a:prstGeom>
          <a:gradFill>
            <a:gsLst>
              <a:gs pos="29000">
                <a:schemeClr val="accent1">
                  <a:alpha val="8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9306D-94C4-7842-99F0-28587C8E6304}"/>
              </a:ext>
            </a:extLst>
          </p:cNvPr>
          <p:cNvSpPr txBox="1"/>
          <p:nvPr/>
        </p:nvSpPr>
        <p:spPr>
          <a:xfrm>
            <a:off x="1943812" y="5629092"/>
            <a:ext cx="2049002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We Are Here for You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Free 30 minute consultative support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Free webinars</a:t>
            </a:r>
            <a:endParaRPr lang="en-US" sz="5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jacqui@getstrategy.com</a:t>
            </a:r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| </a:t>
            </a:r>
            <a:r>
              <a:rPr lang="en-US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www.getstrategy.com</a:t>
            </a:r>
            <a:endParaRPr lang="en-US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93E88-AD7A-584C-955C-902AE0884AA5}"/>
              </a:ext>
            </a:extLst>
          </p:cNvPr>
          <p:cNvSpPr/>
          <p:nvPr/>
        </p:nvSpPr>
        <p:spPr>
          <a:xfrm>
            <a:off x="0" y="-4253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E2497-C8AA-A74F-BF48-07BC4ECB1D11}"/>
              </a:ext>
            </a:extLst>
          </p:cNvPr>
          <p:cNvSpPr txBox="1"/>
          <p:nvPr/>
        </p:nvSpPr>
        <p:spPr>
          <a:xfrm>
            <a:off x="501945" y="768536"/>
            <a:ext cx="346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</a:t>
            </a:r>
          </a:p>
        </p:txBody>
      </p:sp>
      <p:pic>
        <p:nvPicPr>
          <p:cNvPr id="10" name="Picture 9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C299E5B2-FF01-614B-96A8-E54C73A0CF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835" y="392882"/>
            <a:ext cx="913661" cy="9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8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 flipH="1">
            <a:off x="975016" y="3761722"/>
            <a:ext cx="6810744" cy="2843609"/>
            <a:chOff x="15695541" y="10004408"/>
            <a:chExt cx="6810744" cy="28436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5695541" y="10724359"/>
              <a:ext cx="6810744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Experienced </a:t>
              </a:r>
            </a:p>
            <a:p>
              <a:r>
                <a:rPr lang="en-US" sz="66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Leaders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19237849" y="10004408"/>
              <a:ext cx="3203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Our Series Presenters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562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Through Crisis Webinar Series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EC30A-A232-9648-97D8-C1F83474079D}"/>
              </a:ext>
            </a:extLst>
          </p:cNvPr>
          <p:cNvGrpSpPr/>
          <p:nvPr/>
        </p:nvGrpSpPr>
        <p:grpSpPr>
          <a:xfrm>
            <a:off x="12443951" y="9139364"/>
            <a:ext cx="9823534" cy="3217934"/>
            <a:chOff x="10756560" y="9077870"/>
            <a:chExt cx="11780202" cy="32179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3BEA7E-1C97-D34E-A2E7-EFEE83357EBC}"/>
                </a:ext>
              </a:extLst>
            </p:cNvPr>
            <p:cNvGrpSpPr/>
            <p:nvPr/>
          </p:nvGrpSpPr>
          <p:grpSpPr>
            <a:xfrm>
              <a:off x="10756560" y="9077870"/>
              <a:ext cx="6028385" cy="2739211"/>
              <a:chOff x="13033807" y="6920309"/>
              <a:chExt cx="6028385" cy="273921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6E6F33-E3B3-9A4C-905D-0C97A502D7F2}"/>
                  </a:ext>
                </a:extLst>
              </p:cNvPr>
              <p:cNvSpPr txBox="1"/>
              <p:nvPr/>
            </p:nvSpPr>
            <p:spPr>
              <a:xfrm>
                <a:off x="13726830" y="7843638"/>
                <a:ext cx="464233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25+ years’ experience in healthcare and manufacturing operations as CEO, COO and HR Director.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88DC45-DFB6-1B40-9DB2-2C1FBDCEB905}"/>
                  </a:ext>
                </a:extLst>
              </p:cNvPr>
              <p:cNvSpPr txBox="1"/>
              <p:nvPr/>
            </p:nvSpPr>
            <p:spPr>
              <a:xfrm>
                <a:off x="13033807" y="6920309"/>
                <a:ext cx="60283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Jacqui </a:t>
                </a:r>
                <a:r>
                  <a:rPr lang="en-US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Catrabone</a:t>
                </a:r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, MA</a:t>
                </a:r>
              </a:p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Director, Nonprofit &amp; Community Services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284767-2105-C548-8C9A-FE5A8B633717}"/>
                </a:ext>
              </a:extLst>
            </p:cNvPr>
            <p:cNvGrpSpPr/>
            <p:nvPr/>
          </p:nvGrpSpPr>
          <p:grpSpPr>
            <a:xfrm>
              <a:off x="17894424" y="9077870"/>
              <a:ext cx="4642338" cy="3217934"/>
              <a:chOff x="13531400" y="6920309"/>
              <a:chExt cx="4642338" cy="321793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18E25C-8163-1A48-BF4E-095DD8E80BAE}"/>
                  </a:ext>
                </a:extLst>
              </p:cNvPr>
              <p:cNvSpPr txBox="1"/>
              <p:nvPr/>
            </p:nvSpPr>
            <p:spPr>
              <a:xfrm>
                <a:off x="13531400" y="7891474"/>
                <a:ext cx="464233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Extensive experience in fundraising, economic development, public relations and communications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23061-7565-C745-97FB-EDABFB21F825}"/>
                  </a:ext>
                </a:extLst>
              </p:cNvPr>
              <p:cNvSpPr txBox="1"/>
              <p:nvPr/>
            </p:nvSpPr>
            <p:spPr>
              <a:xfrm>
                <a:off x="13531401" y="6920309"/>
                <a:ext cx="46423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ea typeface="Roboto Medium" panose="02000000000000000000" pitchFamily="2" charset="0"/>
                    <a:cs typeface="Arial" panose="020B0604020202020204" pitchFamily="34" charset="0"/>
                  </a:rPr>
                  <a:t>Margie Taylor, Certified Fund Raising Executive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9D7F4CF-D0DE-498E-979B-51EDD9AD3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425" y="3761722"/>
            <a:ext cx="4816285" cy="465412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F1477BE-0D29-324E-A78A-0358F669B9EC}"/>
              </a:ext>
            </a:extLst>
          </p:cNvPr>
          <p:cNvGrpSpPr/>
          <p:nvPr/>
        </p:nvGrpSpPr>
        <p:grpSpPr>
          <a:xfrm>
            <a:off x="7647499" y="9139364"/>
            <a:ext cx="4048237" cy="3567766"/>
            <a:chOff x="13531401" y="6920309"/>
            <a:chExt cx="4854572" cy="356776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BC6330-C5EE-F74B-ACE9-5FE80739BE33}"/>
                </a:ext>
              </a:extLst>
            </p:cNvPr>
            <p:cNvSpPr txBox="1"/>
            <p:nvPr/>
          </p:nvSpPr>
          <p:spPr>
            <a:xfrm>
              <a:off x="13531401" y="7810419"/>
              <a:ext cx="485457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25+ years’ experience in strategic organizational development including research, planning, program development and evaluation.</a:t>
              </a:r>
              <a:endParaRPr lang="en-US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A30563-8D00-D542-8367-EEC216650C40}"/>
                </a:ext>
              </a:extLst>
            </p:cNvPr>
            <p:cNvSpPr txBox="1"/>
            <p:nvPr/>
          </p:nvSpPr>
          <p:spPr>
            <a:xfrm>
              <a:off x="13531401" y="6920309"/>
              <a:ext cx="4642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Debra Thompson, MBA</a:t>
              </a:r>
            </a:p>
            <a:p>
              <a:pPr algn="ctr"/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President &amp; CEO</a:t>
              </a:r>
            </a:p>
          </p:txBody>
        </p:sp>
      </p:grpSp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5E99521-CDC5-C649-BF82-D7FE16BED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0" y="3716148"/>
            <a:ext cx="4645152" cy="4645152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8C55FF6D-ECE3-8948-9769-2E779245D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6" y="12389955"/>
            <a:ext cx="673100" cy="673100"/>
          </a:xfrm>
          <a:prstGeom prst="rect">
            <a:avLst/>
          </a:prstGeom>
        </p:spPr>
      </p:pic>
      <p:pic>
        <p:nvPicPr>
          <p:cNvPr id="14" name="Picture Placeholder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ED70D0D-7185-5D44-820B-450E177BED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166"/>
          <a:stretch>
            <a:fillRect/>
          </a:stretch>
        </p:blipFill>
        <p:spPr>
          <a:xfrm>
            <a:off x="12636500" y="3773488"/>
            <a:ext cx="4641850" cy="4641850"/>
          </a:xfrm>
        </p:spPr>
      </p:pic>
    </p:spTree>
    <p:extLst>
      <p:ext uri="{BB962C8B-B14F-4D97-AF65-F5344CB8AC3E}">
        <p14:creationId xmlns:p14="http://schemas.microsoft.com/office/powerpoint/2010/main" val="20518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2574091" y="9331624"/>
            <a:ext cx="198897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“Our economy is in bad shape and will only get worse. So what can we </a:t>
            </a:r>
            <a:r>
              <a:rPr lang="en-US" sz="44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fundraisers</a:t>
            </a:r>
            <a:r>
              <a:rPr lang="en-US" sz="4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 to minimize the impact of this difficult period on our organizations, and at the same time maximize our income?”</a:t>
            </a:r>
            <a:endParaRPr lang="en-US" sz="72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5ADBB-2B5C-FF42-ABD7-5717F7D67D02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65AD5E-4DFA-4502-AE24-DFD104D25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45" y="11931516"/>
            <a:ext cx="5226180" cy="1279243"/>
          </a:xfrm>
          <a:prstGeom prst="rect">
            <a:avLst/>
          </a:prstGeom>
        </p:spPr>
      </p:pic>
      <p:pic>
        <p:nvPicPr>
          <p:cNvPr id="6" name="Picture Placeholder 5" descr="A picture containing newspaper, text, person, indoor&#10;&#10;Description automatically generated">
            <a:extLst>
              <a:ext uri="{FF2B5EF4-FFF2-40B4-BE49-F238E27FC236}">
                <a16:creationId xmlns:a16="http://schemas.microsoft.com/office/drawing/2014/main" id="{37F8F5C9-4A3F-BD43-BC16-95434EC5C3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b="28911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C9507E-D8E8-2A42-A742-D04DA26B56CC}"/>
              </a:ext>
            </a:extLst>
          </p:cNvPr>
          <p:cNvSpPr/>
          <p:nvPr/>
        </p:nvSpPr>
        <p:spPr>
          <a:xfrm>
            <a:off x="-2" y="1784484"/>
            <a:ext cx="24377651" cy="6855019"/>
          </a:xfrm>
          <a:prstGeom prst="rect">
            <a:avLst/>
          </a:prstGeom>
          <a:gradFill>
            <a:gsLst>
              <a:gs pos="29000">
                <a:schemeClr val="accent1">
                  <a:alpha val="1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6616210" y="3568968"/>
            <a:ext cx="6797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world has changed. 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74CB399D-E3EE-CB4E-B4A6-C0A37B16CC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828BB-2559-D04A-8229-11068866DDDF}"/>
              </a:ext>
            </a:extLst>
          </p:cNvPr>
          <p:cNvSpPr txBox="1"/>
          <p:nvPr/>
        </p:nvSpPr>
        <p:spPr>
          <a:xfrm flipH="1">
            <a:off x="691988" y="9429632"/>
            <a:ext cx="145826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Lessons learned from past crises…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3779866" y="11346581"/>
            <a:ext cx="19886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i="1" dirty="0">
                <a:solidFill>
                  <a:schemeClr val="accent1"/>
                </a:solidFill>
              </a:rPr>
              <a:t>“In a crisis, the tendency is to do everything but raise money”.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7225A3A-CB21-AA47-935D-2272B93EF0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4484"/>
            <a:ext cx="24380017" cy="6855019"/>
          </a:xfr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6652E9-BF2D-2641-9AF2-2666AB8DF551}"/>
              </a:ext>
            </a:extLst>
          </p:cNvPr>
          <p:cNvSpPr/>
          <p:nvPr/>
        </p:nvSpPr>
        <p:spPr>
          <a:xfrm rot="10800000">
            <a:off x="-2" y="1796139"/>
            <a:ext cx="24377651" cy="6855019"/>
          </a:xfrm>
          <a:prstGeom prst="rect">
            <a:avLst/>
          </a:prstGeom>
          <a:gradFill>
            <a:gsLst>
              <a:gs pos="29000">
                <a:schemeClr val="accent1">
                  <a:alpha val="10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FE9B3-8BE0-2A45-91A1-03AFCE181B99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</p:spTree>
    <p:extLst>
      <p:ext uri="{BB962C8B-B14F-4D97-AF65-F5344CB8AC3E}">
        <p14:creationId xmlns:p14="http://schemas.microsoft.com/office/powerpoint/2010/main" val="14459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46196" y="2741543"/>
            <a:ext cx="897453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PICK UP THE PHONE.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Focus. How the donor is coping. Listen attentively for ways you can help. </a:t>
            </a:r>
          </a:p>
          <a:p>
            <a:endParaRPr lang="en-US" sz="3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Share your situation –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serving clients, adopting new technologies – what you are doing, not what you can’t do. Share a SUCCESS STORY</a:t>
            </a: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How your group is helping.</a:t>
            </a:r>
          </a:p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Emphasize resilience, commitment.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Share your next steps. Thank them on behalf of your clients.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58109" y="10440405"/>
            <a:ext cx="9308090" cy="2658943"/>
            <a:chOff x="14335681" y="10004408"/>
            <a:chExt cx="8170604" cy="265894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Call Your Board Members, Donors, Influencers Strengthening </a:t>
              </a:r>
            </a:p>
            <a:p>
              <a:pPr algn="r"/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Your Case for Support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100009" y="10004408"/>
              <a:ext cx="1373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ONE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6" name="Picture Placeholder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15E58C6E-3634-4646-B02B-D6E8F29A04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12921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1A182-26BA-0148-81FA-45BA7D963CDC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</p:spTree>
    <p:extLst>
      <p:ext uri="{BB962C8B-B14F-4D97-AF65-F5344CB8AC3E}">
        <p14:creationId xmlns:p14="http://schemas.microsoft.com/office/powerpoint/2010/main" val="121196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3801327" y="4004175"/>
            <a:ext cx="986487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Ask donor how s/he wants to proceed. Conclude? Postpone? Schedule follow up call.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Yes, acknowledge generosity and determine how gift will be made.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Can’t commit? Ask about other ways to help your nonprofit.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No? Thank for support and ask about other ways s/he can be helpful.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58109" y="11671511"/>
            <a:ext cx="9308090" cy="1427837"/>
            <a:chOff x="14335681" y="10004408"/>
            <a:chExt cx="8170604" cy="14278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Stick With What Works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045131" y="10004408"/>
              <a:ext cx="1428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1A182-26BA-0148-81FA-45BA7D963CDC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7" name="Picture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31040F-A8EE-4643-9B75-74A90B2A68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9062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F37C91-84F4-3143-845E-3A30378290E3}"/>
              </a:ext>
            </a:extLst>
          </p:cNvPr>
          <p:cNvSpPr txBox="1"/>
          <p:nvPr/>
        </p:nvSpPr>
        <p:spPr>
          <a:xfrm>
            <a:off x="13801327" y="2834088"/>
            <a:ext cx="895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Solicitations in Progress</a:t>
            </a:r>
          </a:p>
        </p:txBody>
      </p:sp>
    </p:spTree>
    <p:extLst>
      <p:ext uri="{BB962C8B-B14F-4D97-AF65-F5344CB8AC3E}">
        <p14:creationId xmlns:p14="http://schemas.microsoft.com/office/powerpoint/2010/main" val="13466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F3CAB-374B-A64D-9F9E-136BA6C1D81A}"/>
              </a:ext>
            </a:extLst>
          </p:cNvPr>
          <p:cNvSpPr txBox="1"/>
          <p:nvPr/>
        </p:nvSpPr>
        <p:spPr>
          <a:xfrm>
            <a:off x="11064971" y="9929597"/>
            <a:ext cx="119281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Call to propose removing or lessening restrictions.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Ask to use the funds for immediate needs.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tx2"/>
                </a:solidFill>
              </a:rPr>
              <a:t>Document via email.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23A84C5B-01CC-C646-BC25-FC6975B3FE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620B532-9415-9F44-88F8-D3B9D9E4F4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8" b="30668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4C7A60-B350-5C4B-BAF7-50755C3AB498}"/>
              </a:ext>
            </a:extLst>
          </p:cNvPr>
          <p:cNvSpPr/>
          <p:nvPr/>
        </p:nvSpPr>
        <p:spPr>
          <a:xfrm>
            <a:off x="0" y="1784483"/>
            <a:ext cx="24377651" cy="6855019"/>
          </a:xfrm>
          <a:prstGeom prst="rect">
            <a:avLst/>
          </a:prstGeom>
          <a:gradFill>
            <a:gsLst>
              <a:gs pos="29000">
                <a:schemeClr val="accent1">
                  <a:alpha val="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008DC-D2D0-984D-8CCA-21549F510295}"/>
              </a:ext>
            </a:extLst>
          </p:cNvPr>
          <p:cNvSpPr txBox="1"/>
          <p:nvPr/>
        </p:nvSpPr>
        <p:spPr>
          <a:xfrm>
            <a:off x="13823575" y="4172708"/>
            <a:ext cx="984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Repurpose Existing Donor Gifts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8698C8-C0CE-F141-8226-80014AF1C831}"/>
              </a:ext>
            </a:extLst>
          </p:cNvPr>
          <p:cNvGrpSpPr/>
          <p:nvPr/>
        </p:nvGrpSpPr>
        <p:grpSpPr>
          <a:xfrm>
            <a:off x="501945" y="11243011"/>
            <a:ext cx="9308090" cy="1377009"/>
            <a:chOff x="14335681" y="10055236"/>
            <a:chExt cx="8170604" cy="137700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53DC87-2615-6C48-8D4A-B23550AE7450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Stick With What Works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FD8209-D7DE-614F-A5FC-1A622CABB739}"/>
                </a:ext>
              </a:extLst>
            </p:cNvPr>
            <p:cNvSpPr txBox="1"/>
            <p:nvPr/>
          </p:nvSpPr>
          <p:spPr>
            <a:xfrm>
              <a:off x="14429196" y="10055236"/>
              <a:ext cx="1428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56EE9F4-B8AC-4B48-802C-6B5B1A58D164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</p:spTree>
    <p:extLst>
      <p:ext uri="{BB962C8B-B14F-4D97-AF65-F5344CB8AC3E}">
        <p14:creationId xmlns:p14="http://schemas.microsoft.com/office/powerpoint/2010/main" val="312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0B7E3B48-A160-774F-93D3-769C775274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21737"/>
          <a:stretch>
            <a:fillRect/>
          </a:stretch>
        </p:blipFill>
        <p:spPr/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52F1F6-C30C-8444-9C0F-86652233D932}"/>
              </a:ext>
            </a:extLst>
          </p:cNvPr>
          <p:cNvSpPr/>
          <p:nvPr/>
        </p:nvSpPr>
        <p:spPr>
          <a:xfrm>
            <a:off x="-1" y="385351"/>
            <a:ext cx="24414480" cy="9875520"/>
          </a:xfrm>
          <a:prstGeom prst="rect">
            <a:avLst/>
          </a:prstGeom>
          <a:blipFill>
            <a:blip r:embed="rId3"/>
            <a:stretch>
              <a:fillRect l="225" t="-25283" r="-73" b="-228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8EAB4E-A00E-E044-9D2B-9C910932243D}"/>
              </a:ext>
            </a:extLst>
          </p:cNvPr>
          <p:cNvSpPr/>
          <p:nvPr/>
        </p:nvSpPr>
        <p:spPr>
          <a:xfrm>
            <a:off x="-2" y="1824814"/>
            <a:ext cx="24377651" cy="8436057"/>
          </a:xfrm>
          <a:prstGeom prst="rect">
            <a:avLst/>
          </a:prstGeom>
          <a:gradFill>
            <a:gsLst>
              <a:gs pos="29000">
                <a:schemeClr val="accent1">
                  <a:alpha val="56000"/>
                </a:schemeClr>
              </a:gs>
              <a:gs pos="74000">
                <a:schemeClr val="accent2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C1898F-12DE-0D41-95AB-2B768BFC0D4F}"/>
              </a:ext>
            </a:extLst>
          </p:cNvPr>
          <p:cNvGrpSpPr/>
          <p:nvPr/>
        </p:nvGrpSpPr>
        <p:grpSpPr>
          <a:xfrm>
            <a:off x="1814140" y="7261649"/>
            <a:ext cx="3851564" cy="776624"/>
            <a:chOff x="2161309" y="9564131"/>
            <a:chExt cx="3851564" cy="77662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1CB6750-4BDD-9541-A348-2157FA82CE2D}"/>
                </a:ext>
              </a:extLst>
            </p:cNvPr>
            <p:cNvSpPr/>
            <p:nvPr/>
          </p:nvSpPr>
          <p:spPr>
            <a:xfrm>
              <a:off x="2161309" y="9564131"/>
              <a:ext cx="3851564" cy="77662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2CE0CA-5EE4-6040-BB05-68F696C7778D}"/>
                </a:ext>
              </a:extLst>
            </p:cNvPr>
            <p:cNvSpPr txBox="1"/>
            <p:nvPr/>
          </p:nvSpPr>
          <p:spPr>
            <a:xfrm>
              <a:off x="2465360" y="9768716"/>
              <a:ext cx="3243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STEP TWO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0000823-3D60-DC45-B1EF-29A32C704670}"/>
              </a:ext>
            </a:extLst>
          </p:cNvPr>
          <p:cNvSpPr txBox="1"/>
          <p:nvPr/>
        </p:nvSpPr>
        <p:spPr>
          <a:xfrm flipH="1">
            <a:off x="1734583" y="4620813"/>
            <a:ext cx="82828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With </a:t>
            </a:r>
          </a:p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Works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E53EBB-66BD-41C9-B078-CEBD4E944D35}"/>
              </a:ext>
            </a:extLst>
          </p:cNvPr>
          <p:cNvSpPr txBox="1"/>
          <p:nvPr/>
        </p:nvSpPr>
        <p:spPr>
          <a:xfrm>
            <a:off x="14091597" y="6012463"/>
            <a:ext cx="92158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One spokesperson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Stay consistent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Ask to have an edit</a:t>
            </a:r>
          </a:p>
          <a:p>
            <a:endParaRPr lang="en-US" sz="6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28E8E11A-80A5-804F-AA5B-D6D3B69F0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0D7CEC54-96AD-8B4D-9798-077B371D4A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55" y="3745735"/>
            <a:ext cx="9242426" cy="12811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D9F54-D9A4-CF40-BF60-249AFBF1CBC3}"/>
              </a:ext>
            </a:extLst>
          </p:cNvPr>
          <p:cNvSpPr/>
          <p:nvPr/>
        </p:nvSpPr>
        <p:spPr>
          <a:xfrm>
            <a:off x="13778163" y="5773363"/>
            <a:ext cx="757530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Look for Rapid Response Funds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Grants not now relevant, ask to use for current needs. Document agreement via email.</a:t>
            </a:r>
          </a:p>
          <a:p>
            <a:pPr marL="571500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Advocate for foundations to release more than the minimum 5% distribution, to create “liquidity.”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D906C7-75FB-CA49-A612-8F4266A3E893}"/>
              </a:ext>
            </a:extLst>
          </p:cNvPr>
          <p:cNvSpPr txBox="1"/>
          <p:nvPr/>
        </p:nvSpPr>
        <p:spPr>
          <a:xfrm flipH="1">
            <a:off x="1128502" y="11475687"/>
            <a:ext cx="10709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Public/Private/Community Foundations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AD1CAE-A834-734E-9EDF-6F533775DAC4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</p:spTree>
    <p:extLst>
      <p:ext uri="{BB962C8B-B14F-4D97-AF65-F5344CB8AC3E}">
        <p14:creationId xmlns:p14="http://schemas.microsoft.com/office/powerpoint/2010/main" val="39788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AA88E5E-BD74-5B4B-AE9A-CD1ADE00E2AA}"/>
              </a:ext>
            </a:extLst>
          </p:cNvPr>
          <p:cNvSpPr/>
          <p:nvPr/>
        </p:nvSpPr>
        <p:spPr>
          <a:xfrm>
            <a:off x="-1" y="0"/>
            <a:ext cx="24377651" cy="17844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8327E-580E-9C4E-9E76-802AB1E0849F}"/>
              </a:ext>
            </a:extLst>
          </p:cNvPr>
          <p:cNvSpPr txBox="1"/>
          <p:nvPr/>
        </p:nvSpPr>
        <p:spPr>
          <a:xfrm>
            <a:off x="14358109" y="3514318"/>
            <a:ext cx="9308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Estate Gifts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your donor early activate estate commitment? </a:t>
            </a:r>
          </a:p>
          <a:p>
            <a:endParaRPr lang="en-US" sz="3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600" b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Donor Advised Funds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CALL your donors and encourage them to continue to recommend your organization.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BAB3D-9F31-074B-B54F-CB8CF947A6AF}"/>
              </a:ext>
            </a:extLst>
          </p:cNvPr>
          <p:cNvSpPr/>
          <p:nvPr/>
        </p:nvSpPr>
        <p:spPr>
          <a:xfrm>
            <a:off x="-1" y="12725672"/>
            <a:ext cx="990328" cy="990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DBDAB8-6C09-C24C-86A7-6EBFEA7ED065}"/>
              </a:ext>
            </a:extLst>
          </p:cNvPr>
          <p:cNvGrpSpPr/>
          <p:nvPr/>
        </p:nvGrpSpPr>
        <p:grpSpPr>
          <a:xfrm>
            <a:off x="14358109" y="11671511"/>
            <a:ext cx="9308090" cy="1427837"/>
            <a:chOff x="14335681" y="10004408"/>
            <a:chExt cx="8170604" cy="14278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828BB-2559-D04A-8229-11068866DDDF}"/>
                </a:ext>
              </a:extLst>
            </p:cNvPr>
            <p:cNvSpPr txBox="1"/>
            <p:nvPr/>
          </p:nvSpPr>
          <p:spPr>
            <a:xfrm>
              <a:off x="14335681" y="10724359"/>
              <a:ext cx="817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tx2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Stick With What Works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2BBDEF-14B1-F548-A646-12D54EB484A3}"/>
                </a:ext>
              </a:extLst>
            </p:cNvPr>
            <p:cNvSpPr txBox="1"/>
            <p:nvPr/>
          </p:nvSpPr>
          <p:spPr>
            <a:xfrm>
              <a:off x="21045131" y="10004408"/>
              <a:ext cx="1428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pc="3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STEP TWO</a:t>
              </a:r>
              <a:endPara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62452D2-D3DD-9141-AAEC-5D87461A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99" y="616652"/>
            <a:ext cx="673100" cy="673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1A182-26BA-0148-81FA-45BA7D963CDC}"/>
              </a:ext>
            </a:extLst>
          </p:cNvPr>
          <p:cNvSpPr txBox="1"/>
          <p:nvPr/>
        </p:nvSpPr>
        <p:spPr>
          <a:xfrm>
            <a:off x="501945" y="768536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Cash Now: Fundraising Strategies During Crisis</a:t>
            </a:r>
          </a:p>
        </p:txBody>
      </p:sp>
      <p:pic>
        <p:nvPicPr>
          <p:cNvPr id="6" name="Picture Placeholder 5" descr="A picture containing room&#10;&#10;Description automatically generated">
            <a:extLst>
              <a:ext uri="{FF2B5EF4-FFF2-40B4-BE49-F238E27FC236}">
                <a16:creationId xmlns:a16="http://schemas.microsoft.com/office/drawing/2014/main" id="{3E05A1B8-537D-6745-85D3-A5F8B738D2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r="19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28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3E23288FF564B81CBA2042BA629CA" ma:contentTypeVersion="10" ma:contentTypeDescription="Create a new document." ma:contentTypeScope="" ma:versionID="5600bf3e58d890b25e9ac25f9779577a">
  <xsd:schema xmlns:xsd="http://www.w3.org/2001/XMLSchema" xmlns:xs="http://www.w3.org/2001/XMLSchema" xmlns:p="http://schemas.microsoft.com/office/2006/metadata/properties" xmlns:ns2="87f85388-e3ee-4d88-99c1-c3414e09120d" targetNamespace="http://schemas.microsoft.com/office/2006/metadata/properties" ma:root="true" ma:fieldsID="5de537d23a3043385a447b14353ab4ce" ns2:_="">
    <xsd:import namespace="87f85388-e3ee-4d88-99c1-c3414e091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85388-e3ee-4d88-99c1-c3414e091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4AE2F4-B04C-475A-AD68-96DEBD4284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f85388-e3ee-4d88-99c1-c3414e091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B58E0C-338B-4B12-A1C8-559BCB8D86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E7B856-1DA7-4173-8648-9A095DE9C099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87f85388-e3ee-4d88-99c1-c3414e09120d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5348</TotalTime>
  <Words>809</Words>
  <Application>Microsoft Macintosh PowerPoint</Application>
  <PresentationFormat>Custom</PresentationFormat>
  <Paragraphs>153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Lato Light</vt:lpstr>
      <vt:lpstr>Lato Medium</vt:lpstr>
      <vt:lpstr>Montserrat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Thompson</dc:creator>
  <cp:lastModifiedBy>Ann Camp</cp:lastModifiedBy>
  <cp:revision>41</cp:revision>
  <dcterms:created xsi:type="dcterms:W3CDTF">2020-03-19T10:03:42Z</dcterms:created>
  <dcterms:modified xsi:type="dcterms:W3CDTF">2020-05-04T13:48:09Z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0x0101001D43E23288FF564B81CBA2042BA629CA</vt:lpwstr>
  </property>
</Properties>
</file>