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4"/>
  </p:sldMasterIdLst>
  <p:notesMasterIdLst>
    <p:notesMasterId r:id="rId27"/>
  </p:notesMasterIdLst>
  <p:sldIdLst>
    <p:sldId id="4412" r:id="rId5"/>
    <p:sldId id="4433" r:id="rId6"/>
    <p:sldId id="4418" r:id="rId7"/>
    <p:sldId id="4417" r:id="rId8"/>
    <p:sldId id="4439" r:id="rId9"/>
    <p:sldId id="4473" r:id="rId10"/>
    <p:sldId id="4475" r:id="rId11"/>
    <p:sldId id="4476" r:id="rId12"/>
    <p:sldId id="4462" r:id="rId13"/>
    <p:sldId id="4441" r:id="rId14"/>
    <p:sldId id="4477" r:id="rId15"/>
    <p:sldId id="4478" r:id="rId16"/>
    <p:sldId id="4479" r:id="rId17"/>
    <p:sldId id="4480" r:id="rId18"/>
    <p:sldId id="4481" r:id="rId19"/>
    <p:sldId id="4451" r:id="rId20"/>
    <p:sldId id="4482" r:id="rId21"/>
    <p:sldId id="4483" r:id="rId22"/>
    <p:sldId id="4484" r:id="rId23"/>
    <p:sldId id="4472" r:id="rId24"/>
    <p:sldId id="4457" r:id="rId25"/>
    <p:sldId id="4465" r:id="rId26"/>
  </p:sldIdLst>
  <p:sldSz cx="2437765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pos="14470" userDrawn="1">
          <p15:clr>
            <a:srgbClr val="A4A3A4"/>
          </p15:clr>
        </p15:guide>
        <p15:guide id="52" pos="7678" userDrawn="1">
          <p15:clr>
            <a:srgbClr val="A4A3A4"/>
          </p15:clr>
        </p15:guide>
        <p15:guide id="53" orient="horz" pos="4320" userDrawn="1">
          <p15:clr>
            <a:srgbClr val="A4A3A4"/>
          </p15:clr>
        </p15:guide>
        <p15:guide id="55" pos="12526" userDrawn="1">
          <p15:clr>
            <a:srgbClr val="A4A3A4"/>
          </p15:clr>
        </p15:guide>
        <p15:guide id="56" orient="horz" pos="69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9"/>
    <a:srgbClr val="373737"/>
    <a:srgbClr val="5A5A66"/>
    <a:srgbClr val="E40709"/>
    <a:srgbClr val="F2F2F2"/>
    <a:srgbClr val="000000"/>
    <a:srgbClr val="626162"/>
    <a:srgbClr val="C4D4E2"/>
    <a:srgbClr val="CFCFCF"/>
    <a:srgbClr val="625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5918" autoAdjust="0"/>
  </p:normalViewPr>
  <p:slideViewPr>
    <p:cSldViewPr snapToGrid="0" snapToObjects="1">
      <p:cViewPr varScale="1">
        <p:scale>
          <a:sx n="61" d="100"/>
          <a:sy n="61" d="100"/>
        </p:scale>
        <p:origin x="488" y="240"/>
      </p:cViewPr>
      <p:guideLst>
        <p:guide pos="14470"/>
        <p:guide pos="7678"/>
        <p:guide orient="horz" pos="4320"/>
        <p:guide pos="12526"/>
        <p:guide orient="horz" pos="698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3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895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63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89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39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87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05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40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54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037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7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35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6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4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2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93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47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3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19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9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ACC0-B89C-5B4F-8ED8-D842C7896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C43A8-CBB0-8C4C-8E3F-1966BDA0C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E3F7C-3CDD-0146-9568-CE7C8F2F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643E3-31A4-754C-8C4C-58B3A0DC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8CEE2-70AC-4D49-8B82-A6BE8081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735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AAF8-16E1-CB4E-BC93-6B856CE1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2399D-5986-BA41-ADAA-DD223615E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3C94C-5992-744D-BB58-E87574E7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0C1BA-BF11-684C-8200-2579B850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9F7FB-3868-724E-B403-E82D21A8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0662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E35C8-DC07-4849-A5D6-C908F9BF7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118C4-8431-5C4C-9FF9-3A57F6493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B03E9-E21F-9447-9557-3CDF0883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C3B8D-5283-6B4A-981F-FA106882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A3E72-51F9-5E47-A3C9-FA8DDC81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1967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1148" y="1784484"/>
            <a:ext cx="24999948" cy="12218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9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84484"/>
            <a:ext cx="13289278" cy="11931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44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84484"/>
            <a:ext cx="24377650" cy="6855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65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A16FEFD-A5CB-3F42-878B-2DA6A9E4AD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894425" y="3752391"/>
            <a:ext cx="4642338" cy="4642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54154" y="3752391"/>
            <a:ext cx="4642338" cy="4642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28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61B91CC-F2B9-9648-B6CD-0FA20151B7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1148" y="1784484"/>
            <a:ext cx="24999948" cy="83701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A16FEFD-A5CB-3F42-878B-2DA6A9E4AD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85964" y="4577856"/>
            <a:ext cx="8359707" cy="110916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1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6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3BAF-3312-DE49-ADD3-829FBCD1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F80AC-72A3-DF41-8CD2-F79107CB8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4B402-55F3-DB41-99FB-460CCFB8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B3000-E194-7F47-A12B-7769B158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2CEF-20DA-804B-88A5-725A210B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1536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0F19-837F-6C46-BFA0-6EEAAEA1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7E0CF-A1BC-0F49-823D-CC55CA69C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FD850-C988-0444-BB61-3C6B3FE3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0F225-F003-1A44-B832-B0362CC1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8EEAE-034B-9048-AE19-58879934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429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E66D-B3D0-6541-846D-D51E54D4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4FE60-9E42-FC43-A229-F7C524C24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4228D-8873-9141-AD38-1FF9561E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9C27A-9785-A744-82F8-043A5E747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7C55F-9E82-0146-AA39-00551CD5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60738-CA66-D84B-B76F-FB41FD5C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937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C85D-1611-BA4B-A847-E418DEE27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ECE98-5697-6D40-9F8B-75C794031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0C146-CED4-2541-A322-ED4F54736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C6737-6D7D-FB48-8A27-21B8BD404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6A7FB6-511C-594D-9917-EDCCF699F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C9260-AA70-0548-A580-8C7B8DC7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D22097-B7DE-B743-898E-9F2A26E7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A3084-A333-3D4D-8975-BC3DED19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646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B408-32B3-1F4E-B363-7EB25164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E6975-B578-9A48-B15C-CE7BECFB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97503-B193-AE43-9C6F-6E013ABA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5C9CB-B029-AD47-B855-E462D361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4060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C7D32-6C14-B743-90A1-DC89DBD4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11250-FE43-1E45-B11E-1FE22B4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2738F-719E-FE4E-8124-8D9393BC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8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51C6-1682-9A43-9C73-D70157C1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9017-56A2-C844-961B-29C0EC630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D9C1-64A5-2744-9921-CACB6DC14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83EFD-AD81-9449-8E77-D2B355F0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2935-060E-7A44-844F-18CCD1F3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7C295-654D-5C4B-A5A8-BDAB0846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694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6743-6341-9346-BCAF-8D85DD1D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E6656-E0E1-F745-B720-0ADCAA9D0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F4786-E205-794F-8AAB-26BC17806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D81C3-ABAB-6D42-BB45-80792BD8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3622C-31F5-5940-B970-48CA85F5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C57C5-FF00-984E-9496-1137765C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558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1CD4E-7FFB-7C45-80F5-3F194B59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26319-1523-BE4A-814C-CC2ACAC3B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02897-2F29-B240-A881-C8BBA5781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0BA8-F0AF-AD48-88BD-E2A40582F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861BD-6D5E-2546-BFAA-A950CDAD3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  <p:sldLayoutId id="2147483977" r:id="rId17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n@getstrategy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hyperlink" Target="mailto:john@getstrategy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lat screen television&#10;&#10;Description automatically generated">
            <a:extLst>
              <a:ext uri="{FF2B5EF4-FFF2-40B4-BE49-F238E27FC236}">
                <a16:creationId xmlns:a16="http://schemas.microsoft.com/office/drawing/2014/main" id="{2E352E1E-FDB1-CC4C-85FF-8F685EA6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3020"/>
            <a:ext cx="24377650" cy="105961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D5417B-5649-AA4B-BF84-3BD3067849C2}"/>
              </a:ext>
            </a:extLst>
          </p:cNvPr>
          <p:cNvSpPr/>
          <p:nvPr/>
        </p:nvSpPr>
        <p:spPr>
          <a:xfrm>
            <a:off x="0" y="1784484"/>
            <a:ext cx="24377649" cy="11931516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793E88-AD7A-584C-955C-902AE0884AA5}"/>
              </a:ext>
            </a:extLst>
          </p:cNvPr>
          <p:cNvSpPr/>
          <p:nvPr/>
        </p:nvSpPr>
        <p:spPr>
          <a:xfrm>
            <a:off x="0" y="-8728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E2497-C8AA-A74F-BF48-07BC4ECB1D11}"/>
              </a:ext>
            </a:extLst>
          </p:cNvPr>
          <p:cNvSpPr txBox="1"/>
          <p:nvPr/>
        </p:nvSpPr>
        <p:spPr>
          <a:xfrm>
            <a:off x="501945" y="768536"/>
            <a:ext cx="561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 Webinar Series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15F7C3-EE31-3F49-A095-E5A48D58B385}"/>
              </a:ext>
            </a:extLst>
          </p:cNvPr>
          <p:cNvSpPr txBox="1"/>
          <p:nvPr/>
        </p:nvSpPr>
        <p:spPr>
          <a:xfrm>
            <a:off x="1943812" y="5412565"/>
            <a:ext cx="20490023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Going Virtual: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Strategies for Program Sustainability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HOSTED BY:  </a:t>
            </a:r>
            <a:r>
              <a:rPr lang="en-US" sz="3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Debra Thompson, President &amp; Erika Berlin</a:t>
            </a:r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info@getstrategy.com | </a:t>
            </a:r>
            <a:r>
              <a:rPr lang="en-US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www.getstrategy.com</a:t>
            </a:r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A2140C8E-BA15-4D4C-984E-9213490164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56" y="392881"/>
            <a:ext cx="913661" cy="913661"/>
          </a:xfrm>
          <a:prstGeom prst="rect">
            <a:avLst/>
          </a:prstGeom>
        </p:spPr>
      </p:pic>
      <p:pic>
        <p:nvPicPr>
          <p:cNvPr id="14" name="Picture 13" descr="A picture containing food, drawing, room&#10;&#10;Description automatically generated">
            <a:extLst>
              <a:ext uri="{FF2B5EF4-FFF2-40B4-BE49-F238E27FC236}">
                <a16:creationId xmlns:a16="http://schemas.microsoft.com/office/drawing/2014/main" id="{7A6A8987-76F4-E746-ADC9-25D51639F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950" y="274845"/>
            <a:ext cx="3654394" cy="131241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0720F8C-B9FD-8D47-AA0D-1CBE2F2DC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345" y="501483"/>
            <a:ext cx="2508940" cy="8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1763834" y="2547984"/>
            <a:ext cx="12355026" cy="2843609"/>
            <a:chOff x="10151259" y="10004408"/>
            <a:chExt cx="12355026" cy="28436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3715749" y="10724359"/>
              <a:ext cx="8790536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Developing Virtual</a:t>
              </a:r>
            </a:p>
            <a:p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Programming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10151259" y="10004408"/>
              <a:ext cx="122897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Over the long run, it’s a bit more complicated than that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2224C7D-D39D-B840-83F7-3AF0C584A235}"/>
              </a:ext>
            </a:extLst>
          </p:cNvPr>
          <p:cNvSpPr/>
          <p:nvPr/>
        </p:nvSpPr>
        <p:spPr>
          <a:xfrm>
            <a:off x="1763834" y="9308230"/>
            <a:ext cx="8402201" cy="32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8C227B7-F52E-B349-A824-7224E0FE1211}"/>
              </a:ext>
            </a:extLst>
          </p:cNvPr>
          <p:cNvSpPr/>
          <p:nvPr/>
        </p:nvSpPr>
        <p:spPr>
          <a:xfrm>
            <a:off x="7987724" y="7708030"/>
            <a:ext cx="8402201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293B0A-4CCD-5742-8EEA-CEF72046E85E}"/>
              </a:ext>
            </a:extLst>
          </p:cNvPr>
          <p:cNvSpPr/>
          <p:nvPr/>
        </p:nvSpPr>
        <p:spPr>
          <a:xfrm>
            <a:off x="14211615" y="6107830"/>
            <a:ext cx="8402201" cy="320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C4D64A-8B6B-5E48-8BFB-67B85415FCC3}"/>
              </a:ext>
            </a:extLst>
          </p:cNvPr>
          <p:cNvGrpSpPr/>
          <p:nvPr/>
        </p:nvGrpSpPr>
        <p:grpSpPr>
          <a:xfrm>
            <a:off x="19958901" y="2643795"/>
            <a:ext cx="2654915" cy="2654914"/>
            <a:chOff x="9966939" y="6254298"/>
            <a:chExt cx="4377760" cy="4377760"/>
          </a:xfrm>
          <a:solidFill>
            <a:srgbClr val="E40709"/>
          </a:solidFill>
        </p:grpSpPr>
        <p:sp>
          <p:nvSpPr>
            <p:cNvPr id="41" name="Donut 11">
              <a:extLst>
                <a:ext uri="{FF2B5EF4-FFF2-40B4-BE49-F238E27FC236}">
                  <a16:creationId xmlns:a16="http://schemas.microsoft.com/office/drawing/2014/main" id="{A8B36A6B-DCD1-8043-B603-5AB42FFCDF92}"/>
                </a:ext>
              </a:extLst>
            </p:cNvPr>
            <p:cNvSpPr/>
            <p:nvPr/>
          </p:nvSpPr>
          <p:spPr>
            <a:xfrm>
              <a:off x="9966939" y="6254298"/>
              <a:ext cx="4377760" cy="4377760"/>
            </a:xfrm>
            <a:prstGeom prst="donut">
              <a:avLst>
                <a:gd name="adj" fmla="val 10234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Donut 11">
              <a:extLst>
                <a:ext uri="{FF2B5EF4-FFF2-40B4-BE49-F238E27FC236}">
                  <a16:creationId xmlns:a16="http://schemas.microsoft.com/office/drawing/2014/main" id="{8F9DD298-CB74-9C48-8E7D-BECAFEA231ED}"/>
                </a:ext>
              </a:extLst>
            </p:cNvPr>
            <p:cNvSpPr/>
            <p:nvPr/>
          </p:nvSpPr>
          <p:spPr>
            <a:xfrm>
              <a:off x="10881388" y="7168747"/>
              <a:ext cx="2548862" cy="2548862"/>
            </a:xfrm>
            <a:prstGeom prst="donut">
              <a:avLst>
                <a:gd name="adj" fmla="val 17740"/>
              </a:avLst>
            </a:prstGeom>
            <a:solidFill>
              <a:srgbClr val="E4070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EAA5EEC-2E27-FE4F-802B-B2AB296AECC3}"/>
                </a:ext>
              </a:extLst>
            </p:cNvPr>
            <p:cNvSpPr/>
            <p:nvPr/>
          </p:nvSpPr>
          <p:spPr>
            <a:xfrm>
              <a:off x="11679746" y="7967105"/>
              <a:ext cx="952146" cy="952146"/>
            </a:xfrm>
            <a:prstGeom prst="ellipse">
              <a:avLst/>
            </a:prstGeom>
            <a:solidFill>
              <a:srgbClr val="E4070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44" name="Right Arrow 43">
            <a:extLst>
              <a:ext uri="{FF2B5EF4-FFF2-40B4-BE49-F238E27FC236}">
                <a16:creationId xmlns:a16="http://schemas.microsoft.com/office/drawing/2014/main" id="{FFA36E3A-6890-DF4C-9A13-06042C4424C5}"/>
              </a:ext>
            </a:extLst>
          </p:cNvPr>
          <p:cNvSpPr/>
          <p:nvPr/>
        </p:nvSpPr>
        <p:spPr>
          <a:xfrm rot="10240231" flipH="1">
            <a:off x="1643434" y="5311279"/>
            <a:ext cx="17881562" cy="1121044"/>
          </a:xfrm>
          <a:custGeom>
            <a:avLst/>
            <a:gdLst>
              <a:gd name="connsiteX0" fmla="*/ 0 w 17749686"/>
              <a:gd name="connsiteY0" fmla="*/ 262207 h 1121044"/>
              <a:gd name="connsiteX1" fmla="*/ 16683057 w 17749686"/>
              <a:gd name="connsiteY1" fmla="*/ 262207 h 1121044"/>
              <a:gd name="connsiteX2" fmla="*/ 16683057 w 17749686"/>
              <a:gd name="connsiteY2" fmla="*/ 0 h 1121044"/>
              <a:gd name="connsiteX3" fmla="*/ 17749686 w 17749686"/>
              <a:gd name="connsiteY3" fmla="*/ 560522 h 1121044"/>
              <a:gd name="connsiteX4" fmla="*/ 16683057 w 17749686"/>
              <a:gd name="connsiteY4" fmla="*/ 1121044 h 1121044"/>
              <a:gd name="connsiteX5" fmla="*/ 16683057 w 17749686"/>
              <a:gd name="connsiteY5" fmla="*/ 858837 h 1121044"/>
              <a:gd name="connsiteX6" fmla="*/ 0 w 17749686"/>
              <a:gd name="connsiteY6" fmla="*/ 858837 h 1121044"/>
              <a:gd name="connsiteX7" fmla="*/ 0 w 17749686"/>
              <a:gd name="connsiteY7" fmla="*/ 262207 h 1121044"/>
              <a:gd name="connsiteX0" fmla="*/ 0 w 17883999"/>
              <a:gd name="connsiteY0" fmla="*/ 271917 h 1121044"/>
              <a:gd name="connsiteX1" fmla="*/ 16817370 w 17883999"/>
              <a:gd name="connsiteY1" fmla="*/ 262207 h 1121044"/>
              <a:gd name="connsiteX2" fmla="*/ 16817370 w 17883999"/>
              <a:gd name="connsiteY2" fmla="*/ 0 h 1121044"/>
              <a:gd name="connsiteX3" fmla="*/ 17883999 w 17883999"/>
              <a:gd name="connsiteY3" fmla="*/ 560522 h 1121044"/>
              <a:gd name="connsiteX4" fmla="*/ 16817370 w 17883999"/>
              <a:gd name="connsiteY4" fmla="*/ 1121044 h 1121044"/>
              <a:gd name="connsiteX5" fmla="*/ 16817370 w 17883999"/>
              <a:gd name="connsiteY5" fmla="*/ 858837 h 1121044"/>
              <a:gd name="connsiteX6" fmla="*/ 134313 w 17883999"/>
              <a:gd name="connsiteY6" fmla="*/ 858837 h 1121044"/>
              <a:gd name="connsiteX7" fmla="*/ 0 w 17883999"/>
              <a:gd name="connsiteY7" fmla="*/ 271917 h 1121044"/>
              <a:gd name="connsiteX0" fmla="*/ 0 w 17883999"/>
              <a:gd name="connsiteY0" fmla="*/ 271917 h 1121044"/>
              <a:gd name="connsiteX1" fmla="*/ 16817370 w 17883999"/>
              <a:gd name="connsiteY1" fmla="*/ 262207 h 1121044"/>
              <a:gd name="connsiteX2" fmla="*/ 16817370 w 17883999"/>
              <a:gd name="connsiteY2" fmla="*/ 0 h 1121044"/>
              <a:gd name="connsiteX3" fmla="*/ 17883999 w 17883999"/>
              <a:gd name="connsiteY3" fmla="*/ 560522 h 1121044"/>
              <a:gd name="connsiteX4" fmla="*/ 16817370 w 17883999"/>
              <a:gd name="connsiteY4" fmla="*/ 1121044 h 1121044"/>
              <a:gd name="connsiteX5" fmla="*/ 16817370 w 17883999"/>
              <a:gd name="connsiteY5" fmla="*/ 858837 h 1121044"/>
              <a:gd name="connsiteX6" fmla="*/ 84213 w 17883999"/>
              <a:gd name="connsiteY6" fmla="*/ 854712 h 1121044"/>
              <a:gd name="connsiteX7" fmla="*/ 0 w 17883999"/>
              <a:gd name="connsiteY7" fmla="*/ 271917 h 112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83999" h="1121044">
                <a:moveTo>
                  <a:pt x="0" y="271917"/>
                </a:moveTo>
                <a:lnTo>
                  <a:pt x="16817370" y="262207"/>
                </a:lnTo>
                <a:lnTo>
                  <a:pt x="16817370" y="0"/>
                </a:lnTo>
                <a:lnTo>
                  <a:pt x="17883999" y="560522"/>
                </a:lnTo>
                <a:lnTo>
                  <a:pt x="16817370" y="1121044"/>
                </a:lnTo>
                <a:lnTo>
                  <a:pt x="16817370" y="858837"/>
                </a:lnTo>
                <a:lnTo>
                  <a:pt x="84213" y="854712"/>
                </a:lnTo>
                <a:lnTo>
                  <a:pt x="0" y="271917"/>
                </a:ln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705120-F43F-1744-B492-C4BC4B4F8FC8}"/>
              </a:ext>
            </a:extLst>
          </p:cNvPr>
          <p:cNvGrpSpPr/>
          <p:nvPr/>
        </p:nvGrpSpPr>
        <p:grpSpPr>
          <a:xfrm>
            <a:off x="2197288" y="5140365"/>
            <a:ext cx="5263979" cy="4033947"/>
            <a:chOff x="2222035" y="4332192"/>
            <a:chExt cx="5263979" cy="4033947"/>
          </a:xfrm>
        </p:grpSpPr>
        <p:sp>
          <p:nvSpPr>
            <p:cNvPr id="54" name="Freeform 1">
              <a:extLst>
                <a:ext uri="{FF2B5EF4-FFF2-40B4-BE49-F238E27FC236}">
                  <a16:creationId xmlns:a16="http://schemas.microsoft.com/office/drawing/2014/main" id="{1CAC30D3-6753-E340-86F5-50217794C1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3761895" y="5301144"/>
              <a:ext cx="1627394" cy="1669461"/>
            </a:xfrm>
            <a:custGeom>
              <a:avLst/>
              <a:gdLst>
                <a:gd name="T0" fmla="*/ 4061 w 5969"/>
                <a:gd name="T1" fmla="*/ 5874 h 6125"/>
                <a:gd name="T2" fmla="*/ 4061 w 5969"/>
                <a:gd name="T3" fmla="*/ 5874 h 6125"/>
                <a:gd name="T4" fmla="*/ 5468 w 5969"/>
                <a:gd name="T5" fmla="*/ 2875 h 6125"/>
                <a:gd name="T6" fmla="*/ 5780 w 5969"/>
                <a:gd name="T7" fmla="*/ 1219 h 6125"/>
                <a:gd name="T8" fmla="*/ 3999 w 5969"/>
                <a:gd name="T9" fmla="*/ 313 h 6125"/>
                <a:gd name="T10" fmla="*/ 2312 w 5969"/>
                <a:gd name="T11" fmla="*/ 94 h 6125"/>
                <a:gd name="T12" fmla="*/ 656 w 5969"/>
                <a:gd name="T13" fmla="*/ 3032 h 6125"/>
                <a:gd name="T14" fmla="*/ 0 w 5969"/>
                <a:gd name="T15" fmla="*/ 5156 h 6125"/>
                <a:gd name="T16" fmla="*/ 3999 w 5969"/>
                <a:gd name="T17" fmla="*/ 6124 h 6125"/>
                <a:gd name="T18" fmla="*/ 4061 w 5969"/>
                <a:gd name="T19" fmla="*/ 5874 h 6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69" h="6125">
                  <a:moveTo>
                    <a:pt x="4061" y="5874"/>
                  </a:moveTo>
                  <a:lnTo>
                    <a:pt x="4061" y="5874"/>
                  </a:lnTo>
                  <a:cubicBezTo>
                    <a:pt x="4249" y="5312"/>
                    <a:pt x="5186" y="3407"/>
                    <a:pt x="5468" y="2875"/>
                  </a:cubicBezTo>
                  <a:cubicBezTo>
                    <a:pt x="5749" y="2344"/>
                    <a:pt x="5968" y="1782"/>
                    <a:pt x="5780" y="1219"/>
                  </a:cubicBezTo>
                  <a:cubicBezTo>
                    <a:pt x="5561" y="657"/>
                    <a:pt x="3999" y="313"/>
                    <a:pt x="3999" y="313"/>
                  </a:cubicBezTo>
                  <a:cubicBezTo>
                    <a:pt x="3999" y="313"/>
                    <a:pt x="3061" y="0"/>
                    <a:pt x="2312" y="94"/>
                  </a:cubicBezTo>
                  <a:cubicBezTo>
                    <a:pt x="1594" y="157"/>
                    <a:pt x="906" y="2188"/>
                    <a:pt x="656" y="3032"/>
                  </a:cubicBezTo>
                  <a:cubicBezTo>
                    <a:pt x="500" y="3563"/>
                    <a:pt x="187" y="4437"/>
                    <a:pt x="0" y="5156"/>
                  </a:cubicBezTo>
                  <a:cubicBezTo>
                    <a:pt x="625" y="5374"/>
                    <a:pt x="2219" y="5874"/>
                    <a:pt x="3999" y="6124"/>
                  </a:cubicBezTo>
                  <a:cubicBezTo>
                    <a:pt x="4030" y="6031"/>
                    <a:pt x="4061" y="5937"/>
                    <a:pt x="4061" y="5874"/>
                  </a:cubicBezTo>
                </a:path>
              </a:pathLst>
            </a:custGeom>
            <a:solidFill>
              <a:srgbClr val="C5E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2">
              <a:extLst>
                <a:ext uri="{FF2B5EF4-FFF2-40B4-BE49-F238E27FC236}">
                  <a16:creationId xmlns:a16="http://schemas.microsoft.com/office/drawing/2014/main" id="{6D2CCE27-09B9-3B4C-99C2-6CC0BD3BC8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473189" y="4626726"/>
              <a:ext cx="579323" cy="775235"/>
            </a:xfrm>
            <a:custGeom>
              <a:avLst/>
              <a:gdLst>
                <a:gd name="T0" fmla="*/ 0 w 2126"/>
                <a:gd name="T1" fmla="*/ 2375 h 2845"/>
                <a:gd name="T2" fmla="*/ 0 w 2126"/>
                <a:gd name="T3" fmla="*/ 2375 h 2845"/>
                <a:gd name="T4" fmla="*/ 719 w 2126"/>
                <a:gd name="T5" fmla="*/ 156 h 2845"/>
                <a:gd name="T6" fmla="*/ 1750 w 2126"/>
                <a:gd name="T7" fmla="*/ 219 h 2845"/>
                <a:gd name="T8" fmla="*/ 2031 w 2126"/>
                <a:gd name="T9" fmla="*/ 844 h 2845"/>
                <a:gd name="T10" fmla="*/ 1531 w 2126"/>
                <a:gd name="T11" fmla="*/ 2094 h 2845"/>
                <a:gd name="T12" fmla="*/ 1000 w 2126"/>
                <a:gd name="T13" fmla="*/ 2344 h 2845"/>
                <a:gd name="T14" fmla="*/ 906 w 2126"/>
                <a:gd name="T15" fmla="*/ 2844 h 2845"/>
                <a:gd name="T16" fmla="*/ 0 w 2126"/>
                <a:gd name="T17" fmla="*/ 2375 h 2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6" h="2845">
                  <a:moveTo>
                    <a:pt x="0" y="2375"/>
                  </a:moveTo>
                  <a:lnTo>
                    <a:pt x="0" y="2375"/>
                  </a:lnTo>
                  <a:cubicBezTo>
                    <a:pt x="0" y="2375"/>
                    <a:pt x="531" y="344"/>
                    <a:pt x="719" y="156"/>
                  </a:cubicBezTo>
                  <a:cubicBezTo>
                    <a:pt x="875" y="0"/>
                    <a:pt x="1438" y="0"/>
                    <a:pt x="1750" y="219"/>
                  </a:cubicBezTo>
                  <a:cubicBezTo>
                    <a:pt x="2094" y="406"/>
                    <a:pt x="2125" y="531"/>
                    <a:pt x="2031" y="844"/>
                  </a:cubicBezTo>
                  <a:cubicBezTo>
                    <a:pt x="1938" y="1188"/>
                    <a:pt x="1781" y="2000"/>
                    <a:pt x="1531" y="2094"/>
                  </a:cubicBezTo>
                  <a:cubicBezTo>
                    <a:pt x="1313" y="2156"/>
                    <a:pt x="1063" y="2125"/>
                    <a:pt x="1000" y="2344"/>
                  </a:cubicBezTo>
                  <a:cubicBezTo>
                    <a:pt x="938" y="2563"/>
                    <a:pt x="906" y="2844"/>
                    <a:pt x="906" y="2844"/>
                  </a:cubicBezTo>
                  <a:lnTo>
                    <a:pt x="0" y="2375"/>
                  </a:lnTo>
                </a:path>
              </a:pathLst>
            </a:custGeom>
            <a:solidFill>
              <a:srgbClr val="F8C4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3">
              <a:extLst>
                <a:ext uri="{FF2B5EF4-FFF2-40B4-BE49-F238E27FC236}">
                  <a16:creationId xmlns:a16="http://schemas.microsoft.com/office/drawing/2014/main" id="{80B28CAD-09E0-A443-8318-596C6CF56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479557" y="4572993"/>
              <a:ext cx="647833" cy="391824"/>
            </a:xfrm>
            <a:custGeom>
              <a:avLst/>
              <a:gdLst>
                <a:gd name="T0" fmla="*/ 375 w 2376"/>
                <a:gd name="T1" fmla="*/ 1313 h 1439"/>
                <a:gd name="T2" fmla="*/ 375 w 2376"/>
                <a:gd name="T3" fmla="*/ 1313 h 1439"/>
                <a:gd name="T4" fmla="*/ 313 w 2376"/>
                <a:gd name="T5" fmla="*/ 906 h 1439"/>
                <a:gd name="T6" fmla="*/ 531 w 2376"/>
                <a:gd name="T7" fmla="*/ 938 h 1439"/>
                <a:gd name="T8" fmla="*/ 563 w 2376"/>
                <a:gd name="T9" fmla="*/ 1156 h 1439"/>
                <a:gd name="T10" fmla="*/ 750 w 2376"/>
                <a:gd name="T11" fmla="*/ 1156 h 1439"/>
                <a:gd name="T12" fmla="*/ 844 w 2376"/>
                <a:gd name="T13" fmla="*/ 781 h 1439"/>
                <a:gd name="T14" fmla="*/ 1188 w 2376"/>
                <a:gd name="T15" fmla="*/ 563 h 1439"/>
                <a:gd name="T16" fmla="*/ 2000 w 2376"/>
                <a:gd name="T17" fmla="*/ 813 h 1439"/>
                <a:gd name="T18" fmla="*/ 2313 w 2376"/>
                <a:gd name="T19" fmla="*/ 406 h 1439"/>
                <a:gd name="T20" fmla="*/ 2031 w 2376"/>
                <a:gd name="T21" fmla="*/ 188 h 1439"/>
                <a:gd name="T22" fmla="*/ 1688 w 2376"/>
                <a:gd name="T23" fmla="*/ 313 h 1439"/>
                <a:gd name="T24" fmla="*/ 1031 w 2376"/>
                <a:gd name="T25" fmla="*/ 0 h 1439"/>
                <a:gd name="T26" fmla="*/ 344 w 2376"/>
                <a:gd name="T27" fmla="*/ 375 h 1439"/>
                <a:gd name="T28" fmla="*/ 31 w 2376"/>
                <a:gd name="T29" fmla="*/ 1375 h 1439"/>
                <a:gd name="T30" fmla="*/ 188 w 2376"/>
                <a:gd name="T31" fmla="*/ 1406 h 1439"/>
                <a:gd name="T32" fmla="*/ 375 w 2376"/>
                <a:gd name="T33" fmla="*/ 1313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6" h="1439">
                  <a:moveTo>
                    <a:pt x="375" y="1313"/>
                  </a:moveTo>
                  <a:lnTo>
                    <a:pt x="375" y="1313"/>
                  </a:lnTo>
                  <a:cubicBezTo>
                    <a:pt x="375" y="1313"/>
                    <a:pt x="250" y="1031"/>
                    <a:pt x="313" y="906"/>
                  </a:cubicBezTo>
                  <a:cubicBezTo>
                    <a:pt x="406" y="781"/>
                    <a:pt x="500" y="844"/>
                    <a:pt x="531" y="938"/>
                  </a:cubicBezTo>
                  <a:cubicBezTo>
                    <a:pt x="563" y="1031"/>
                    <a:pt x="563" y="1156"/>
                    <a:pt x="563" y="1156"/>
                  </a:cubicBezTo>
                  <a:cubicBezTo>
                    <a:pt x="563" y="1156"/>
                    <a:pt x="656" y="1281"/>
                    <a:pt x="750" y="1156"/>
                  </a:cubicBezTo>
                  <a:cubicBezTo>
                    <a:pt x="813" y="1031"/>
                    <a:pt x="781" y="1000"/>
                    <a:pt x="844" y="781"/>
                  </a:cubicBezTo>
                  <a:cubicBezTo>
                    <a:pt x="938" y="563"/>
                    <a:pt x="1031" y="531"/>
                    <a:pt x="1188" y="563"/>
                  </a:cubicBezTo>
                  <a:cubicBezTo>
                    <a:pt x="1344" y="625"/>
                    <a:pt x="1750" y="906"/>
                    <a:pt x="2000" y="813"/>
                  </a:cubicBezTo>
                  <a:cubicBezTo>
                    <a:pt x="2250" y="750"/>
                    <a:pt x="2375" y="563"/>
                    <a:pt x="2313" y="406"/>
                  </a:cubicBezTo>
                  <a:cubicBezTo>
                    <a:pt x="2281" y="219"/>
                    <a:pt x="2094" y="125"/>
                    <a:pt x="2031" y="188"/>
                  </a:cubicBezTo>
                  <a:cubicBezTo>
                    <a:pt x="1938" y="250"/>
                    <a:pt x="1813" y="375"/>
                    <a:pt x="1688" y="313"/>
                  </a:cubicBezTo>
                  <a:cubicBezTo>
                    <a:pt x="1531" y="219"/>
                    <a:pt x="1250" y="0"/>
                    <a:pt x="1031" y="0"/>
                  </a:cubicBezTo>
                  <a:cubicBezTo>
                    <a:pt x="813" y="0"/>
                    <a:pt x="469" y="125"/>
                    <a:pt x="344" y="375"/>
                  </a:cubicBezTo>
                  <a:cubicBezTo>
                    <a:pt x="219" y="656"/>
                    <a:pt x="0" y="1313"/>
                    <a:pt x="31" y="1375"/>
                  </a:cubicBezTo>
                  <a:cubicBezTo>
                    <a:pt x="31" y="1406"/>
                    <a:pt x="63" y="1438"/>
                    <a:pt x="188" y="1406"/>
                  </a:cubicBezTo>
                  <a:cubicBezTo>
                    <a:pt x="281" y="1406"/>
                    <a:pt x="406" y="1344"/>
                    <a:pt x="375" y="1313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4">
              <a:extLst>
                <a:ext uri="{FF2B5EF4-FFF2-40B4-BE49-F238E27FC236}">
                  <a16:creationId xmlns:a16="http://schemas.microsoft.com/office/drawing/2014/main" id="{AF8F2414-6E1C-5540-A9FA-3EF4468C7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949886" y="4797358"/>
              <a:ext cx="110576" cy="162258"/>
            </a:xfrm>
            <a:custGeom>
              <a:avLst/>
              <a:gdLst>
                <a:gd name="T0" fmla="*/ 0 w 407"/>
                <a:gd name="T1" fmla="*/ 438 h 595"/>
                <a:gd name="T2" fmla="*/ 0 w 407"/>
                <a:gd name="T3" fmla="*/ 438 h 595"/>
                <a:gd name="T4" fmla="*/ 375 w 407"/>
                <a:gd name="T5" fmla="*/ 469 h 595"/>
                <a:gd name="T6" fmla="*/ 94 w 407"/>
                <a:gd name="T7" fmla="*/ 0 h 595"/>
                <a:gd name="T8" fmla="*/ 0 w 407"/>
                <a:gd name="T9" fmla="*/ 438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595">
                  <a:moveTo>
                    <a:pt x="0" y="438"/>
                  </a:moveTo>
                  <a:lnTo>
                    <a:pt x="0" y="438"/>
                  </a:lnTo>
                  <a:cubicBezTo>
                    <a:pt x="0" y="438"/>
                    <a:pt x="312" y="594"/>
                    <a:pt x="375" y="469"/>
                  </a:cubicBezTo>
                  <a:cubicBezTo>
                    <a:pt x="406" y="344"/>
                    <a:pt x="62" y="188"/>
                    <a:pt x="94" y="0"/>
                  </a:cubicBezTo>
                  <a:lnTo>
                    <a:pt x="0" y="438"/>
                  </a:lnTo>
                </a:path>
              </a:pathLst>
            </a:custGeom>
            <a:solidFill>
              <a:srgbClr val="F8C4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E25A13CF-FF97-1240-869F-3C7C9B3394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836082" y="4789262"/>
              <a:ext cx="60096" cy="60096"/>
            </a:xfrm>
            <a:custGeom>
              <a:avLst/>
              <a:gdLst>
                <a:gd name="T0" fmla="*/ 31 w 220"/>
                <a:gd name="T1" fmla="*/ 94 h 220"/>
                <a:gd name="T2" fmla="*/ 31 w 220"/>
                <a:gd name="T3" fmla="*/ 94 h 220"/>
                <a:gd name="T4" fmla="*/ 63 w 220"/>
                <a:gd name="T5" fmla="*/ 187 h 220"/>
                <a:gd name="T6" fmla="*/ 188 w 220"/>
                <a:gd name="T7" fmla="*/ 156 h 220"/>
                <a:gd name="T8" fmla="*/ 125 w 220"/>
                <a:gd name="T9" fmla="*/ 31 h 220"/>
                <a:gd name="T10" fmla="*/ 31 w 220"/>
                <a:gd name="T11" fmla="*/ 9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20">
                  <a:moveTo>
                    <a:pt x="31" y="94"/>
                  </a:moveTo>
                  <a:lnTo>
                    <a:pt x="31" y="94"/>
                  </a:lnTo>
                  <a:cubicBezTo>
                    <a:pt x="0" y="125"/>
                    <a:pt x="31" y="187"/>
                    <a:pt x="63" y="187"/>
                  </a:cubicBezTo>
                  <a:cubicBezTo>
                    <a:pt x="125" y="219"/>
                    <a:pt x="188" y="187"/>
                    <a:pt x="188" y="156"/>
                  </a:cubicBezTo>
                  <a:cubicBezTo>
                    <a:pt x="219" y="94"/>
                    <a:pt x="188" y="31"/>
                    <a:pt x="125" y="31"/>
                  </a:cubicBezTo>
                  <a:cubicBezTo>
                    <a:pt x="94" y="0"/>
                    <a:pt x="31" y="31"/>
                    <a:pt x="31" y="94"/>
                  </a:cubicBezTo>
                </a:path>
              </a:pathLst>
            </a:custGeom>
            <a:solidFill>
              <a:srgbClr val="2139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1EAC0399-2AB3-CF4F-97D8-694BEC3A6F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2222035" y="5007921"/>
              <a:ext cx="4608144" cy="3270411"/>
            </a:xfrm>
            <a:custGeom>
              <a:avLst/>
              <a:gdLst>
                <a:gd name="T0" fmla="*/ 13093 w 16906"/>
                <a:gd name="T1" fmla="*/ 8124 h 12000"/>
                <a:gd name="T2" fmla="*/ 13093 w 16906"/>
                <a:gd name="T3" fmla="*/ 8124 h 12000"/>
                <a:gd name="T4" fmla="*/ 10936 w 16906"/>
                <a:gd name="T5" fmla="*/ 7374 h 12000"/>
                <a:gd name="T6" fmla="*/ 11343 w 16906"/>
                <a:gd name="T7" fmla="*/ 4812 h 12000"/>
                <a:gd name="T8" fmla="*/ 11874 w 16906"/>
                <a:gd name="T9" fmla="*/ 3469 h 12000"/>
                <a:gd name="T10" fmla="*/ 14811 w 16906"/>
                <a:gd name="T11" fmla="*/ 3406 h 12000"/>
                <a:gd name="T12" fmla="*/ 15624 w 16906"/>
                <a:gd name="T13" fmla="*/ 0 h 12000"/>
                <a:gd name="T14" fmla="*/ 14905 w 16906"/>
                <a:gd name="T15" fmla="*/ 31 h 12000"/>
                <a:gd name="T16" fmla="*/ 14374 w 16906"/>
                <a:gd name="T17" fmla="*/ 2500 h 12000"/>
                <a:gd name="T18" fmla="*/ 11593 w 16906"/>
                <a:gd name="T19" fmla="*/ 2000 h 12000"/>
                <a:gd name="T20" fmla="*/ 10874 w 16906"/>
                <a:gd name="T21" fmla="*/ 1719 h 12000"/>
                <a:gd name="T22" fmla="*/ 9218 w 16906"/>
                <a:gd name="T23" fmla="*/ 7155 h 12000"/>
                <a:gd name="T24" fmla="*/ 7406 w 16906"/>
                <a:gd name="T25" fmla="*/ 6749 h 12000"/>
                <a:gd name="T26" fmla="*/ 9686 w 16906"/>
                <a:gd name="T27" fmla="*/ 1375 h 12000"/>
                <a:gd name="T28" fmla="*/ 8562 w 16906"/>
                <a:gd name="T29" fmla="*/ 1250 h 12000"/>
                <a:gd name="T30" fmla="*/ 4812 w 16906"/>
                <a:gd name="T31" fmla="*/ 1344 h 12000"/>
                <a:gd name="T32" fmla="*/ 3094 w 16906"/>
                <a:gd name="T33" fmla="*/ 3500 h 12000"/>
                <a:gd name="T34" fmla="*/ 3719 w 16906"/>
                <a:gd name="T35" fmla="*/ 3906 h 12000"/>
                <a:gd name="T36" fmla="*/ 5406 w 16906"/>
                <a:gd name="T37" fmla="*/ 2156 h 12000"/>
                <a:gd name="T38" fmla="*/ 7469 w 16906"/>
                <a:gd name="T39" fmla="*/ 2406 h 12000"/>
                <a:gd name="T40" fmla="*/ 6687 w 16906"/>
                <a:gd name="T41" fmla="*/ 4312 h 12000"/>
                <a:gd name="T42" fmla="*/ 5125 w 16906"/>
                <a:gd name="T43" fmla="*/ 5531 h 12000"/>
                <a:gd name="T44" fmla="*/ 6000 w 16906"/>
                <a:gd name="T45" fmla="*/ 6780 h 12000"/>
                <a:gd name="T46" fmla="*/ 5937 w 16906"/>
                <a:gd name="T47" fmla="*/ 7124 h 12000"/>
                <a:gd name="T48" fmla="*/ 3750 w 16906"/>
                <a:gd name="T49" fmla="*/ 10374 h 12000"/>
                <a:gd name="T50" fmla="*/ 469 w 16906"/>
                <a:gd name="T51" fmla="*/ 8811 h 12000"/>
                <a:gd name="T52" fmla="*/ 0 w 16906"/>
                <a:gd name="T53" fmla="*/ 9374 h 12000"/>
                <a:gd name="T54" fmla="*/ 3687 w 16906"/>
                <a:gd name="T55" fmla="*/ 11593 h 12000"/>
                <a:gd name="T56" fmla="*/ 7812 w 16906"/>
                <a:gd name="T57" fmla="*/ 8343 h 12000"/>
                <a:gd name="T58" fmla="*/ 8811 w 16906"/>
                <a:gd name="T59" fmla="*/ 8499 h 12000"/>
                <a:gd name="T60" fmla="*/ 12811 w 16906"/>
                <a:gd name="T61" fmla="*/ 9561 h 12000"/>
                <a:gd name="T62" fmla="*/ 16343 w 16906"/>
                <a:gd name="T63" fmla="*/ 11999 h 12000"/>
                <a:gd name="T64" fmla="*/ 16905 w 16906"/>
                <a:gd name="T65" fmla="*/ 11499 h 12000"/>
                <a:gd name="T66" fmla="*/ 13093 w 16906"/>
                <a:gd name="T67" fmla="*/ 8124 h 1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906" h="12000">
                  <a:moveTo>
                    <a:pt x="13093" y="8124"/>
                  </a:moveTo>
                  <a:lnTo>
                    <a:pt x="13093" y="8124"/>
                  </a:lnTo>
                  <a:cubicBezTo>
                    <a:pt x="12686" y="7999"/>
                    <a:pt x="11686" y="7655"/>
                    <a:pt x="10936" y="7374"/>
                  </a:cubicBezTo>
                  <a:cubicBezTo>
                    <a:pt x="10936" y="7280"/>
                    <a:pt x="11155" y="5437"/>
                    <a:pt x="11343" y="4812"/>
                  </a:cubicBezTo>
                  <a:cubicBezTo>
                    <a:pt x="11436" y="4500"/>
                    <a:pt x="11686" y="3969"/>
                    <a:pt x="11874" y="3469"/>
                  </a:cubicBezTo>
                  <a:cubicBezTo>
                    <a:pt x="12624" y="3562"/>
                    <a:pt x="14249" y="3687"/>
                    <a:pt x="14811" y="3406"/>
                  </a:cubicBezTo>
                  <a:cubicBezTo>
                    <a:pt x="15530" y="3062"/>
                    <a:pt x="15624" y="0"/>
                    <a:pt x="15624" y="0"/>
                  </a:cubicBezTo>
                  <a:cubicBezTo>
                    <a:pt x="14905" y="31"/>
                    <a:pt x="14905" y="31"/>
                    <a:pt x="14905" y="31"/>
                  </a:cubicBezTo>
                  <a:cubicBezTo>
                    <a:pt x="14905" y="281"/>
                    <a:pt x="14374" y="2500"/>
                    <a:pt x="14374" y="2500"/>
                  </a:cubicBezTo>
                  <a:cubicBezTo>
                    <a:pt x="14124" y="2406"/>
                    <a:pt x="11905" y="2062"/>
                    <a:pt x="11593" y="2000"/>
                  </a:cubicBezTo>
                  <a:cubicBezTo>
                    <a:pt x="11280" y="1812"/>
                    <a:pt x="10874" y="1719"/>
                    <a:pt x="10874" y="1719"/>
                  </a:cubicBezTo>
                  <a:cubicBezTo>
                    <a:pt x="10874" y="1719"/>
                    <a:pt x="10374" y="5469"/>
                    <a:pt x="9218" y="7155"/>
                  </a:cubicBezTo>
                  <a:cubicBezTo>
                    <a:pt x="8562" y="7030"/>
                    <a:pt x="7937" y="6874"/>
                    <a:pt x="7406" y="6749"/>
                  </a:cubicBezTo>
                  <a:cubicBezTo>
                    <a:pt x="9030" y="5344"/>
                    <a:pt x="9686" y="1375"/>
                    <a:pt x="9686" y="1375"/>
                  </a:cubicBezTo>
                  <a:cubicBezTo>
                    <a:pt x="9686" y="1375"/>
                    <a:pt x="9061" y="1219"/>
                    <a:pt x="8562" y="1250"/>
                  </a:cubicBezTo>
                  <a:cubicBezTo>
                    <a:pt x="8094" y="1187"/>
                    <a:pt x="5375" y="875"/>
                    <a:pt x="4812" y="1344"/>
                  </a:cubicBezTo>
                  <a:cubicBezTo>
                    <a:pt x="4187" y="1844"/>
                    <a:pt x="3094" y="3500"/>
                    <a:pt x="3094" y="3500"/>
                  </a:cubicBezTo>
                  <a:cubicBezTo>
                    <a:pt x="3719" y="3906"/>
                    <a:pt x="3719" y="3906"/>
                    <a:pt x="3719" y="3906"/>
                  </a:cubicBezTo>
                  <a:cubicBezTo>
                    <a:pt x="3719" y="3906"/>
                    <a:pt x="5156" y="2187"/>
                    <a:pt x="5406" y="2156"/>
                  </a:cubicBezTo>
                  <a:cubicBezTo>
                    <a:pt x="5594" y="2156"/>
                    <a:pt x="6844" y="2312"/>
                    <a:pt x="7469" y="2406"/>
                  </a:cubicBezTo>
                  <a:cubicBezTo>
                    <a:pt x="7156" y="3125"/>
                    <a:pt x="6875" y="3969"/>
                    <a:pt x="6687" y="4312"/>
                  </a:cubicBezTo>
                  <a:cubicBezTo>
                    <a:pt x="6344" y="4906"/>
                    <a:pt x="5125" y="5531"/>
                    <a:pt x="5125" y="5531"/>
                  </a:cubicBezTo>
                  <a:cubicBezTo>
                    <a:pt x="5250" y="6093"/>
                    <a:pt x="5656" y="6499"/>
                    <a:pt x="6000" y="6780"/>
                  </a:cubicBezTo>
                  <a:cubicBezTo>
                    <a:pt x="5969" y="6905"/>
                    <a:pt x="5969" y="7030"/>
                    <a:pt x="5937" y="7124"/>
                  </a:cubicBezTo>
                  <a:cubicBezTo>
                    <a:pt x="3750" y="10374"/>
                    <a:pt x="3750" y="10374"/>
                    <a:pt x="3750" y="10374"/>
                  </a:cubicBezTo>
                  <a:cubicBezTo>
                    <a:pt x="3031" y="9936"/>
                    <a:pt x="469" y="8811"/>
                    <a:pt x="469" y="8811"/>
                  </a:cubicBezTo>
                  <a:cubicBezTo>
                    <a:pt x="0" y="9374"/>
                    <a:pt x="0" y="9374"/>
                    <a:pt x="0" y="9374"/>
                  </a:cubicBezTo>
                  <a:cubicBezTo>
                    <a:pt x="0" y="9374"/>
                    <a:pt x="2906" y="11468"/>
                    <a:pt x="3687" y="11593"/>
                  </a:cubicBezTo>
                  <a:cubicBezTo>
                    <a:pt x="4343" y="11718"/>
                    <a:pt x="7062" y="9061"/>
                    <a:pt x="7812" y="8343"/>
                  </a:cubicBezTo>
                  <a:cubicBezTo>
                    <a:pt x="8187" y="8436"/>
                    <a:pt x="8531" y="8468"/>
                    <a:pt x="8811" y="8499"/>
                  </a:cubicBezTo>
                  <a:cubicBezTo>
                    <a:pt x="9468" y="8624"/>
                    <a:pt x="12218" y="9186"/>
                    <a:pt x="12811" y="9561"/>
                  </a:cubicBezTo>
                  <a:cubicBezTo>
                    <a:pt x="13499" y="9999"/>
                    <a:pt x="16343" y="11999"/>
                    <a:pt x="16343" y="11999"/>
                  </a:cubicBezTo>
                  <a:cubicBezTo>
                    <a:pt x="16905" y="11499"/>
                    <a:pt x="16905" y="11499"/>
                    <a:pt x="16905" y="11499"/>
                  </a:cubicBezTo>
                  <a:cubicBezTo>
                    <a:pt x="16905" y="11499"/>
                    <a:pt x="13843" y="8374"/>
                    <a:pt x="13093" y="812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3AA47A90-945F-ED46-B821-4B74290708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5695979" y="4332192"/>
              <a:ext cx="272835" cy="324517"/>
            </a:xfrm>
            <a:custGeom>
              <a:avLst/>
              <a:gdLst>
                <a:gd name="T0" fmla="*/ 312 w 1001"/>
                <a:gd name="T1" fmla="*/ 1156 h 1189"/>
                <a:gd name="T2" fmla="*/ 312 w 1001"/>
                <a:gd name="T3" fmla="*/ 1156 h 1189"/>
                <a:gd name="T4" fmla="*/ 906 w 1001"/>
                <a:gd name="T5" fmla="*/ 1156 h 1189"/>
                <a:gd name="T6" fmla="*/ 969 w 1001"/>
                <a:gd name="T7" fmla="*/ 219 h 1189"/>
                <a:gd name="T8" fmla="*/ 531 w 1001"/>
                <a:gd name="T9" fmla="*/ 125 h 1189"/>
                <a:gd name="T10" fmla="*/ 312 w 1001"/>
                <a:gd name="T11" fmla="*/ 63 h 1189"/>
                <a:gd name="T12" fmla="*/ 62 w 1001"/>
                <a:gd name="T13" fmla="*/ 94 h 1189"/>
                <a:gd name="T14" fmla="*/ 62 w 1001"/>
                <a:gd name="T15" fmla="*/ 344 h 1189"/>
                <a:gd name="T16" fmla="*/ 62 w 1001"/>
                <a:gd name="T17" fmla="*/ 719 h 1189"/>
                <a:gd name="T18" fmla="*/ 375 w 1001"/>
                <a:gd name="T19" fmla="*/ 875 h 1189"/>
                <a:gd name="T20" fmla="*/ 312 w 1001"/>
                <a:gd name="T21" fmla="*/ 1156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1" h="1189">
                  <a:moveTo>
                    <a:pt x="312" y="1156"/>
                  </a:moveTo>
                  <a:lnTo>
                    <a:pt x="312" y="1156"/>
                  </a:lnTo>
                  <a:cubicBezTo>
                    <a:pt x="312" y="1156"/>
                    <a:pt x="906" y="1188"/>
                    <a:pt x="906" y="1156"/>
                  </a:cubicBezTo>
                  <a:cubicBezTo>
                    <a:pt x="906" y="1125"/>
                    <a:pt x="1000" y="313"/>
                    <a:pt x="969" y="219"/>
                  </a:cubicBezTo>
                  <a:cubicBezTo>
                    <a:pt x="906" y="125"/>
                    <a:pt x="719" y="94"/>
                    <a:pt x="531" y="125"/>
                  </a:cubicBezTo>
                  <a:cubicBezTo>
                    <a:pt x="343" y="156"/>
                    <a:pt x="375" y="94"/>
                    <a:pt x="312" y="63"/>
                  </a:cubicBezTo>
                  <a:cubicBezTo>
                    <a:pt x="281" y="31"/>
                    <a:pt x="94" y="0"/>
                    <a:pt x="62" y="94"/>
                  </a:cubicBezTo>
                  <a:cubicBezTo>
                    <a:pt x="31" y="156"/>
                    <a:pt x="62" y="281"/>
                    <a:pt x="62" y="344"/>
                  </a:cubicBezTo>
                  <a:cubicBezTo>
                    <a:pt x="62" y="406"/>
                    <a:pt x="0" y="656"/>
                    <a:pt x="62" y="719"/>
                  </a:cubicBezTo>
                  <a:cubicBezTo>
                    <a:pt x="125" y="813"/>
                    <a:pt x="375" y="875"/>
                    <a:pt x="375" y="875"/>
                  </a:cubicBezTo>
                  <a:lnTo>
                    <a:pt x="312" y="1156"/>
                  </a:lnTo>
                </a:path>
              </a:pathLst>
            </a:custGeom>
            <a:solidFill>
              <a:srgbClr val="F8C4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EDD1A62E-1F3C-D74A-859D-8E890A068C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7000440" y="7401245"/>
              <a:ext cx="485574" cy="272835"/>
            </a:xfrm>
            <a:custGeom>
              <a:avLst/>
              <a:gdLst>
                <a:gd name="T0" fmla="*/ 0 w 1782"/>
                <a:gd name="T1" fmla="*/ 562 h 1001"/>
                <a:gd name="T2" fmla="*/ 0 w 1782"/>
                <a:gd name="T3" fmla="*/ 562 h 1001"/>
                <a:gd name="T4" fmla="*/ 406 w 1782"/>
                <a:gd name="T5" fmla="*/ 1000 h 1001"/>
                <a:gd name="T6" fmla="*/ 750 w 1782"/>
                <a:gd name="T7" fmla="*/ 812 h 1001"/>
                <a:gd name="T8" fmla="*/ 750 w 1782"/>
                <a:gd name="T9" fmla="*/ 687 h 1001"/>
                <a:gd name="T10" fmla="*/ 1218 w 1782"/>
                <a:gd name="T11" fmla="*/ 562 h 1001"/>
                <a:gd name="T12" fmla="*/ 1781 w 1782"/>
                <a:gd name="T13" fmla="*/ 187 h 1001"/>
                <a:gd name="T14" fmla="*/ 1500 w 1782"/>
                <a:gd name="T15" fmla="*/ 31 h 1001"/>
                <a:gd name="T16" fmla="*/ 750 w 1782"/>
                <a:gd name="T17" fmla="*/ 312 h 1001"/>
                <a:gd name="T18" fmla="*/ 343 w 1782"/>
                <a:gd name="T19" fmla="*/ 187 h 1001"/>
                <a:gd name="T20" fmla="*/ 0 w 1782"/>
                <a:gd name="T21" fmla="*/ 562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2" h="1001">
                  <a:moveTo>
                    <a:pt x="0" y="562"/>
                  </a:moveTo>
                  <a:lnTo>
                    <a:pt x="0" y="562"/>
                  </a:lnTo>
                  <a:cubicBezTo>
                    <a:pt x="0" y="562"/>
                    <a:pt x="343" y="1000"/>
                    <a:pt x="406" y="1000"/>
                  </a:cubicBezTo>
                  <a:cubicBezTo>
                    <a:pt x="468" y="1000"/>
                    <a:pt x="750" y="812"/>
                    <a:pt x="750" y="812"/>
                  </a:cubicBezTo>
                  <a:cubicBezTo>
                    <a:pt x="750" y="687"/>
                    <a:pt x="750" y="687"/>
                    <a:pt x="750" y="687"/>
                  </a:cubicBezTo>
                  <a:cubicBezTo>
                    <a:pt x="750" y="687"/>
                    <a:pt x="1031" y="625"/>
                    <a:pt x="1218" y="562"/>
                  </a:cubicBezTo>
                  <a:cubicBezTo>
                    <a:pt x="1437" y="500"/>
                    <a:pt x="1781" y="187"/>
                    <a:pt x="1781" y="187"/>
                  </a:cubicBezTo>
                  <a:cubicBezTo>
                    <a:pt x="1781" y="187"/>
                    <a:pt x="1656" y="0"/>
                    <a:pt x="1500" y="31"/>
                  </a:cubicBezTo>
                  <a:cubicBezTo>
                    <a:pt x="1375" y="31"/>
                    <a:pt x="1000" y="281"/>
                    <a:pt x="750" y="312"/>
                  </a:cubicBezTo>
                  <a:cubicBezTo>
                    <a:pt x="500" y="344"/>
                    <a:pt x="343" y="187"/>
                    <a:pt x="343" y="187"/>
                  </a:cubicBezTo>
                  <a:lnTo>
                    <a:pt x="0" y="562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00A191D6-EA91-1046-A46E-C6D611AB26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2275200" y="7914219"/>
              <a:ext cx="400238" cy="451920"/>
            </a:xfrm>
            <a:custGeom>
              <a:avLst/>
              <a:gdLst>
                <a:gd name="T0" fmla="*/ 1469 w 1470"/>
                <a:gd name="T1" fmla="*/ 375 h 1657"/>
                <a:gd name="T2" fmla="*/ 1469 w 1470"/>
                <a:gd name="T3" fmla="*/ 375 h 1657"/>
                <a:gd name="T4" fmla="*/ 938 w 1470"/>
                <a:gd name="T5" fmla="*/ 0 h 1657"/>
                <a:gd name="T6" fmla="*/ 625 w 1470"/>
                <a:gd name="T7" fmla="*/ 406 h 1657"/>
                <a:gd name="T8" fmla="*/ 781 w 1470"/>
                <a:gd name="T9" fmla="*/ 500 h 1657"/>
                <a:gd name="T10" fmla="*/ 344 w 1470"/>
                <a:gd name="T11" fmla="*/ 844 h 1657"/>
                <a:gd name="T12" fmla="*/ 0 w 1470"/>
                <a:gd name="T13" fmla="*/ 1594 h 1657"/>
                <a:gd name="T14" fmla="*/ 438 w 1470"/>
                <a:gd name="T15" fmla="*/ 1500 h 1657"/>
                <a:gd name="T16" fmla="*/ 1031 w 1470"/>
                <a:gd name="T17" fmla="*/ 781 h 1657"/>
                <a:gd name="T18" fmla="*/ 1219 w 1470"/>
                <a:gd name="T19" fmla="*/ 781 h 1657"/>
                <a:gd name="T20" fmla="*/ 1469 w 1470"/>
                <a:gd name="T21" fmla="*/ 375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0" h="1657">
                  <a:moveTo>
                    <a:pt x="1469" y="375"/>
                  </a:moveTo>
                  <a:lnTo>
                    <a:pt x="1469" y="375"/>
                  </a:lnTo>
                  <a:cubicBezTo>
                    <a:pt x="938" y="0"/>
                    <a:pt x="938" y="0"/>
                    <a:pt x="938" y="0"/>
                  </a:cubicBezTo>
                  <a:cubicBezTo>
                    <a:pt x="625" y="406"/>
                    <a:pt x="625" y="406"/>
                    <a:pt x="625" y="406"/>
                  </a:cubicBezTo>
                  <a:cubicBezTo>
                    <a:pt x="781" y="500"/>
                    <a:pt x="781" y="500"/>
                    <a:pt x="781" y="500"/>
                  </a:cubicBezTo>
                  <a:cubicBezTo>
                    <a:pt x="781" y="500"/>
                    <a:pt x="469" y="688"/>
                    <a:pt x="344" y="844"/>
                  </a:cubicBezTo>
                  <a:cubicBezTo>
                    <a:pt x="250" y="1031"/>
                    <a:pt x="0" y="1594"/>
                    <a:pt x="0" y="1594"/>
                  </a:cubicBezTo>
                  <a:cubicBezTo>
                    <a:pt x="0" y="1594"/>
                    <a:pt x="281" y="1656"/>
                    <a:pt x="438" y="1500"/>
                  </a:cubicBezTo>
                  <a:cubicBezTo>
                    <a:pt x="531" y="1375"/>
                    <a:pt x="875" y="781"/>
                    <a:pt x="1031" y="781"/>
                  </a:cubicBezTo>
                  <a:cubicBezTo>
                    <a:pt x="1219" y="781"/>
                    <a:pt x="1219" y="781"/>
                    <a:pt x="1219" y="781"/>
                  </a:cubicBezTo>
                  <a:lnTo>
                    <a:pt x="1469" y="375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15F7122A-5120-5D44-86AE-82F298B44B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2850464" y="6316825"/>
              <a:ext cx="306488" cy="383411"/>
            </a:xfrm>
            <a:custGeom>
              <a:avLst/>
              <a:gdLst>
                <a:gd name="T0" fmla="*/ 1125 w 1126"/>
                <a:gd name="T1" fmla="*/ 344 h 1407"/>
                <a:gd name="T2" fmla="*/ 1125 w 1126"/>
                <a:gd name="T3" fmla="*/ 344 h 1407"/>
                <a:gd name="T4" fmla="*/ 906 w 1126"/>
                <a:gd name="T5" fmla="*/ 656 h 1407"/>
                <a:gd name="T6" fmla="*/ 1031 w 1126"/>
                <a:gd name="T7" fmla="*/ 875 h 1407"/>
                <a:gd name="T8" fmla="*/ 906 w 1126"/>
                <a:gd name="T9" fmla="*/ 1125 h 1407"/>
                <a:gd name="T10" fmla="*/ 656 w 1126"/>
                <a:gd name="T11" fmla="*/ 1375 h 1407"/>
                <a:gd name="T12" fmla="*/ 0 w 1126"/>
                <a:gd name="T13" fmla="*/ 1031 h 1407"/>
                <a:gd name="T14" fmla="*/ 219 w 1126"/>
                <a:gd name="T15" fmla="*/ 531 h 1407"/>
                <a:gd name="T16" fmla="*/ 687 w 1126"/>
                <a:gd name="T17" fmla="*/ 62 h 1407"/>
                <a:gd name="T18" fmla="*/ 1125 w 1126"/>
                <a:gd name="T19" fmla="*/ 344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6" h="1407">
                  <a:moveTo>
                    <a:pt x="1125" y="344"/>
                  </a:moveTo>
                  <a:lnTo>
                    <a:pt x="1125" y="344"/>
                  </a:lnTo>
                  <a:cubicBezTo>
                    <a:pt x="1125" y="344"/>
                    <a:pt x="906" y="594"/>
                    <a:pt x="906" y="656"/>
                  </a:cubicBezTo>
                  <a:cubicBezTo>
                    <a:pt x="906" y="719"/>
                    <a:pt x="1031" y="781"/>
                    <a:pt x="1031" y="875"/>
                  </a:cubicBezTo>
                  <a:cubicBezTo>
                    <a:pt x="1031" y="1000"/>
                    <a:pt x="906" y="1125"/>
                    <a:pt x="906" y="1125"/>
                  </a:cubicBezTo>
                  <a:cubicBezTo>
                    <a:pt x="906" y="1125"/>
                    <a:pt x="843" y="1406"/>
                    <a:pt x="656" y="1375"/>
                  </a:cubicBezTo>
                  <a:cubicBezTo>
                    <a:pt x="500" y="1375"/>
                    <a:pt x="0" y="1187"/>
                    <a:pt x="0" y="1031"/>
                  </a:cubicBezTo>
                  <a:cubicBezTo>
                    <a:pt x="0" y="906"/>
                    <a:pt x="31" y="781"/>
                    <a:pt x="219" y="531"/>
                  </a:cubicBezTo>
                  <a:cubicBezTo>
                    <a:pt x="344" y="406"/>
                    <a:pt x="656" y="125"/>
                    <a:pt x="687" y="62"/>
                  </a:cubicBezTo>
                  <a:cubicBezTo>
                    <a:pt x="719" y="0"/>
                    <a:pt x="1125" y="344"/>
                    <a:pt x="1125" y="344"/>
                  </a:cubicBezTo>
                </a:path>
              </a:pathLst>
            </a:custGeom>
            <a:solidFill>
              <a:srgbClr val="F8C4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BC5795CD-7A96-614E-B689-6B17921DA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3774605" y="5406124"/>
              <a:ext cx="1081724" cy="706726"/>
            </a:xfrm>
            <a:custGeom>
              <a:avLst/>
              <a:gdLst>
                <a:gd name="T0" fmla="*/ 3968 w 3969"/>
                <a:gd name="T1" fmla="*/ 562 h 2595"/>
                <a:gd name="T2" fmla="*/ 3968 w 3969"/>
                <a:gd name="T3" fmla="*/ 562 h 2595"/>
                <a:gd name="T4" fmla="*/ 3968 w 3969"/>
                <a:gd name="T5" fmla="*/ 62 h 2595"/>
                <a:gd name="T6" fmla="*/ 3874 w 3969"/>
                <a:gd name="T7" fmla="*/ 62 h 2595"/>
                <a:gd name="T8" fmla="*/ 3781 w 3969"/>
                <a:gd name="T9" fmla="*/ 0 h 2595"/>
                <a:gd name="T10" fmla="*/ 3437 w 3969"/>
                <a:gd name="T11" fmla="*/ 437 h 2595"/>
                <a:gd name="T12" fmla="*/ 3531 w 3969"/>
                <a:gd name="T13" fmla="*/ 687 h 2595"/>
                <a:gd name="T14" fmla="*/ 2343 w 3969"/>
                <a:gd name="T15" fmla="*/ 1906 h 2595"/>
                <a:gd name="T16" fmla="*/ 844 w 3969"/>
                <a:gd name="T17" fmla="*/ 1750 h 2595"/>
                <a:gd name="T18" fmla="*/ 0 w 3969"/>
                <a:gd name="T19" fmla="*/ 2031 h 2595"/>
                <a:gd name="T20" fmla="*/ 719 w 3969"/>
                <a:gd name="T21" fmla="*/ 2500 h 2595"/>
                <a:gd name="T22" fmla="*/ 3187 w 3969"/>
                <a:gd name="T23" fmla="*/ 1906 h 2595"/>
                <a:gd name="T24" fmla="*/ 3781 w 3969"/>
                <a:gd name="T25" fmla="*/ 750 h 2595"/>
                <a:gd name="T26" fmla="*/ 3968 w 3969"/>
                <a:gd name="T27" fmla="*/ 562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9" h="2595">
                  <a:moveTo>
                    <a:pt x="3968" y="562"/>
                  </a:moveTo>
                  <a:lnTo>
                    <a:pt x="3968" y="562"/>
                  </a:lnTo>
                  <a:cubicBezTo>
                    <a:pt x="3968" y="62"/>
                    <a:pt x="3968" y="62"/>
                    <a:pt x="3968" y="62"/>
                  </a:cubicBezTo>
                  <a:cubicBezTo>
                    <a:pt x="3874" y="62"/>
                    <a:pt x="3874" y="62"/>
                    <a:pt x="3874" y="62"/>
                  </a:cubicBezTo>
                  <a:cubicBezTo>
                    <a:pt x="3781" y="0"/>
                    <a:pt x="3781" y="0"/>
                    <a:pt x="3781" y="0"/>
                  </a:cubicBezTo>
                  <a:cubicBezTo>
                    <a:pt x="3437" y="437"/>
                    <a:pt x="3437" y="437"/>
                    <a:pt x="3437" y="437"/>
                  </a:cubicBezTo>
                  <a:cubicBezTo>
                    <a:pt x="3531" y="687"/>
                    <a:pt x="3531" y="687"/>
                    <a:pt x="3531" y="687"/>
                  </a:cubicBezTo>
                  <a:cubicBezTo>
                    <a:pt x="3499" y="812"/>
                    <a:pt x="3187" y="1750"/>
                    <a:pt x="2343" y="1906"/>
                  </a:cubicBezTo>
                  <a:cubicBezTo>
                    <a:pt x="1407" y="2062"/>
                    <a:pt x="844" y="1750"/>
                    <a:pt x="844" y="1750"/>
                  </a:cubicBezTo>
                  <a:cubicBezTo>
                    <a:pt x="844" y="1750"/>
                    <a:pt x="407" y="1781"/>
                    <a:pt x="0" y="2031"/>
                  </a:cubicBezTo>
                  <a:cubicBezTo>
                    <a:pt x="0" y="2031"/>
                    <a:pt x="282" y="2469"/>
                    <a:pt x="719" y="2500"/>
                  </a:cubicBezTo>
                  <a:cubicBezTo>
                    <a:pt x="1157" y="2562"/>
                    <a:pt x="2531" y="2594"/>
                    <a:pt x="3187" y="1906"/>
                  </a:cubicBezTo>
                  <a:cubicBezTo>
                    <a:pt x="3687" y="1375"/>
                    <a:pt x="3749" y="906"/>
                    <a:pt x="3781" y="750"/>
                  </a:cubicBezTo>
                  <a:lnTo>
                    <a:pt x="3968" y="562"/>
                  </a:lnTo>
                </a:path>
              </a:pathLst>
            </a:custGeom>
            <a:solidFill>
              <a:srgbClr val="E4070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05FAFDB5-E7B2-9E48-8850-15D0E17E7B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000">
              <a:off x="4531230" y="5183594"/>
              <a:ext cx="324517" cy="323316"/>
            </a:xfrm>
            <a:custGeom>
              <a:avLst/>
              <a:gdLst>
                <a:gd name="T0" fmla="*/ 1188 w 1189"/>
                <a:gd name="T1" fmla="*/ 750 h 1188"/>
                <a:gd name="T2" fmla="*/ 1125 w 1189"/>
                <a:gd name="T3" fmla="*/ 375 h 1188"/>
                <a:gd name="T4" fmla="*/ 750 w 1189"/>
                <a:gd name="T5" fmla="*/ 468 h 1188"/>
                <a:gd name="T6" fmla="*/ 188 w 1189"/>
                <a:gd name="T7" fmla="*/ 0 h 1188"/>
                <a:gd name="T8" fmla="*/ 0 w 1189"/>
                <a:gd name="T9" fmla="*/ 406 h 1188"/>
                <a:gd name="T10" fmla="*/ 344 w 1189"/>
                <a:gd name="T11" fmla="*/ 1031 h 1188"/>
                <a:gd name="T12" fmla="*/ 750 w 1189"/>
                <a:gd name="T13" fmla="*/ 500 h 1188"/>
                <a:gd name="T14" fmla="*/ 813 w 1189"/>
                <a:gd name="T15" fmla="*/ 1187 h 1188"/>
                <a:gd name="T16" fmla="*/ 1188 w 1189"/>
                <a:gd name="T17" fmla="*/ 750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9" h="1188">
                  <a:moveTo>
                    <a:pt x="1188" y="750"/>
                  </a:moveTo>
                  <a:lnTo>
                    <a:pt x="1125" y="375"/>
                  </a:lnTo>
                  <a:lnTo>
                    <a:pt x="750" y="468"/>
                  </a:lnTo>
                  <a:lnTo>
                    <a:pt x="188" y="0"/>
                  </a:lnTo>
                  <a:lnTo>
                    <a:pt x="0" y="406"/>
                  </a:lnTo>
                  <a:lnTo>
                    <a:pt x="344" y="1031"/>
                  </a:lnTo>
                  <a:lnTo>
                    <a:pt x="750" y="500"/>
                  </a:lnTo>
                  <a:lnTo>
                    <a:pt x="813" y="1187"/>
                  </a:lnTo>
                  <a:lnTo>
                    <a:pt x="1188" y="750"/>
                  </a:lnTo>
                </a:path>
              </a:pathLst>
            </a:custGeom>
            <a:solidFill>
              <a:srgbClr val="E0EA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F7AC2-27B7-5C44-BA55-4EDDFCF03638}"/>
              </a:ext>
            </a:extLst>
          </p:cNvPr>
          <p:cNvGrpSpPr/>
          <p:nvPr/>
        </p:nvGrpSpPr>
        <p:grpSpPr>
          <a:xfrm>
            <a:off x="2686602" y="9861989"/>
            <a:ext cx="4785947" cy="2092881"/>
            <a:chOff x="14869775" y="4177507"/>
            <a:chExt cx="4785947" cy="2092881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D6EAA2D-9DED-B74E-90DE-802E3928BB3A}"/>
                </a:ext>
              </a:extLst>
            </p:cNvPr>
            <p:cNvSpPr txBox="1"/>
            <p:nvPr/>
          </p:nvSpPr>
          <p:spPr>
            <a:xfrm>
              <a:off x="14869776" y="4885393"/>
              <a:ext cx="47859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Revisit your logic model, desired outcomes and impacts.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0DF40B1-315F-5F45-9DF9-98B87271441A}"/>
                </a:ext>
              </a:extLst>
            </p:cNvPr>
            <p:cNvSpPr txBox="1"/>
            <p:nvPr/>
          </p:nvSpPr>
          <p:spPr>
            <a:xfrm>
              <a:off x="14869775" y="4177507"/>
              <a:ext cx="4309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Step 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B80C940-40AD-9543-96D2-E1FC6634CD30}"/>
              </a:ext>
            </a:extLst>
          </p:cNvPr>
          <p:cNvGrpSpPr/>
          <p:nvPr/>
        </p:nvGrpSpPr>
        <p:grpSpPr>
          <a:xfrm>
            <a:off x="8950992" y="8261789"/>
            <a:ext cx="4785947" cy="2092881"/>
            <a:chOff x="14869775" y="4177507"/>
            <a:chExt cx="4785947" cy="209288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68B7B71-9C1B-5149-BDB2-32FE669698E4}"/>
                </a:ext>
              </a:extLst>
            </p:cNvPr>
            <p:cNvSpPr txBox="1"/>
            <p:nvPr/>
          </p:nvSpPr>
          <p:spPr>
            <a:xfrm>
              <a:off x="14869776" y="4885393"/>
              <a:ext cx="47859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Analyze the program work process flow and update for virtual delivery.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F49ECBF-B4BC-4347-8D76-715C71D6057C}"/>
                </a:ext>
              </a:extLst>
            </p:cNvPr>
            <p:cNvSpPr txBox="1"/>
            <p:nvPr/>
          </p:nvSpPr>
          <p:spPr>
            <a:xfrm>
              <a:off x="14869775" y="4177507"/>
              <a:ext cx="4309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Step 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C048422-62B1-9941-B946-C67FC668F116}"/>
              </a:ext>
            </a:extLst>
          </p:cNvPr>
          <p:cNvGrpSpPr/>
          <p:nvPr/>
        </p:nvGrpSpPr>
        <p:grpSpPr>
          <a:xfrm>
            <a:off x="15019755" y="6982679"/>
            <a:ext cx="6785920" cy="1661993"/>
            <a:chOff x="14869775" y="4177507"/>
            <a:chExt cx="6785920" cy="166199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9D2C991-B330-274A-91AE-2E5364DFC976}"/>
                </a:ext>
              </a:extLst>
            </p:cNvPr>
            <p:cNvSpPr txBox="1"/>
            <p:nvPr/>
          </p:nvSpPr>
          <p:spPr>
            <a:xfrm>
              <a:off x="14869776" y="4885393"/>
              <a:ext cx="67859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Utilize technology tools and resources to support virtual programming.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DCE206A-4310-F441-9ECA-11A007B3931F}"/>
                </a:ext>
              </a:extLst>
            </p:cNvPr>
            <p:cNvSpPr txBox="1"/>
            <p:nvPr/>
          </p:nvSpPr>
          <p:spPr>
            <a:xfrm>
              <a:off x="14869775" y="4177507"/>
              <a:ext cx="4309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Step 3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4F92B45-6E0D-204E-A3C7-D1AA96CC4B28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47" name="Picture 46" descr="A picture containing clock&#10;&#10;Description automatically generated">
            <a:extLst>
              <a:ext uri="{FF2B5EF4-FFF2-40B4-BE49-F238E27FC236}">
                <a16:creationId xmlns:a16="http://schemas.microsoft.com/office/drawing/2014/main" id="{DBA4DD65-341A-2C43-8172-589BA54DD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C73C6-004B-8B42-AAA3-C1BFFFF95758}"/>
              </a:ext>
            </a:extLst>
          </p:cNvPr>
          <p:cNvGrpSpPr/>
          <p:nvPr/>
        </p:nvGrpSpPr>
        <p:grpSpPr>
          <a:xfrm>
            <a:off x="14358110" y="10625071"/>
            <a:ext cx="9308089" cy="2474277"/>
            <a:chOff x="14335681" y="10004408"/>
            <a:chExt cx="8170604" cy="24742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A59468-387D-5A45-981D-539172F2B499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Revisit Your Program Action Logic Model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EF028-2230-EE42-A6B9-C9ABD1C11862}"/>
                </a:ext>
              </a:extLst>
            </p:cNvPr>
            <p:cNvSpPr txBox="1"/>
            <p:nvPr/>
          </p:nvSpPr>
          <p:spPr>
            <a:xfrm>
              <a:off x="21100010" y="10004408"/>
              <a:ext cx="1373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ONE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AA8F16D-83BC-6A46-97A1-62A74642E6FF}"/>
              </a:ext>
            </a:extLst>
          </p:cNvPr>
          <p:cNvSpPr txBox="1"/>
          <p:nvPr/>
        </p:nvSpPr>
        <p:spPr>
          <a:xfrm>
            <a:off x="16842411" y="2638175"/>
            <a:ext cx="68237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is the long-term impact we seek to accomplish?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are the intermediate outcomes we seek?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are the short-term outcomes?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activities are involved in the program to achieve outcomes and impact? </a:t>
            </a: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3B6D36-CD78-8943-8679-D43BF6C76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8" b="-7140"/>
          <a:stretch/>
        </p:blipFill>
        <p:spPr>
          <a:xfrm>
            <a:off x="501945" y="2339654"/>
            <a:ext cx="15891622" cy="110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1095556" y="10367229"/>
            <a:ext cx="10485120" cy="1550948"/>
            <a:chOff x="13715749" y="10004408"/>
            <a:chExt cx="8790536" cy="155094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3715749" y="10724359"/>
              <a:ext cx="879053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Program</a:t>
              </a:r>
              <a:endParaRPr lang="en-US" sz="138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1633053" y="10004408"/>
              <a:ext cx="807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GOAL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1093270" y="9559918"/>
            <a:ext cx="125729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Stay focused on program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“Successfully use Zoom to have virtual meetings with clients” </a:t>
            </a:r>
          </a:p>
          <a:p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IS NOT A PROGRAM OUTCOME</a:t>
            </a:r>
          </a:p>
          <a:p>
            <a:endParaRPr lang="en-US" sz="28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Inventory / brainstorm programs and ideas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is possible? What has been sitting on the shelf?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Experiment with ”MVP” (Minimum Viable Product) or pilot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Start with free/low-cost tools; validate the program idea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5172198" y="4172708"/>
            <a:ext cx="7925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world has changed.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61589F-502F-0043-AC19-E77E01B87B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6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EAD743E3-8A7B-0744-8A47-0E0EB582E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823"/>
            <a:ext cx="24377650" cy="68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C73C6-004B-8B42-AAA3-C1BFFFF95758}"/>
              </a:ext>
            </a:extLst>
          </p:cNvPr>
          <p:cNvGrpSpPr/>
          <p:nvPr/>
        </p:nvGrpSpPr>
        <p:grpSpPr>
          <a:xfrm>
            <a:off x="14358110" y="11456067"/>
            <a:ext cx="9308089" cy="1643281"/>
            <a:chOff x="14335681" y="10004408"/>
            <a:chExt cx="8170604" cy="164328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A59468-387D-5A45-981D-539172F2B499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Analyze Work Flow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EF028-2230-EE42-A6B9-C9ABD1C11862}"/>
                </a:ext>
              </a:extLst>
            </p:cNvPr>
            <p:cNvSpPr txBox="1"/>
            <p:nvPr/>
          </p:nvSpPr>
          <p:spPr>
            <a:xfrm>
              <a:off x="20476583" y="10004408"/>
              <a:ext cx="1997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TWO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AA8F16D-83BC-6A46-97A1-62A74642E6FF}"/>
              </a:ext>
            </a:extLst>
          </p:cNvPr>
          <p:cNvSpPr txBox="1"/>
          <p:nvPr/>
        </p:nvSpPr>
        <p:spPr>
          <a:xfrm>
            <a:off x="13941361" y="3552242"/>
            <a:ext cx="96876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Document activities and all process steps including the client experience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Determine how work process can be modified to be “virtual”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Determine policy barriers and/or approvals that need to be done to support process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Create a new work process flow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Train staff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Develop and roll out communications plan to clients  </a:t>
            </a:r>
          </a:p>
        </p:txBody>
      </p:sp>
      <p:pic>
        <p:nvPicPr>
          <p:cNvPr id="24" name="Picture Placeholder 5" descr="A picture containing electronics, indoor, computer, laptop&#10;&#10;Description automatically generated">
            <a:extLst>
              <a:ext uri="{FF2B5EF4-FFF2-40B4-BE49-F238E27FC236}">
                <a16:creationId xmlns:a16="http://schemas.microsoft.com/office/drawing/2014/main" id="{AC6C7CE7-AEC6-ED40-AD13-49DB24AED1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r="12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27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A59468-387D-5A45-981D-539172F2B499}"/>
              </a:ext>
            </a:extLst>
          </p:cNvPr>
          <p:cNvSpPr txBox="1"/>
          <p:nvPr/>
        </p:nvSpPr>
        <p:spPr>
          <a:xfrm>
            <a:off x="14358110" y="11345022"/>
            <a:ext cx="930808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Program Goal/Delivery Method Examples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A8F16D-83BC-6A46-97A1-62A74642E6FF}"/>
              </a:ext>
            </a:extLst>
          </p:cNvPr>
          <p:cNvSpPr txBox="1"/>
          <p:nvPr/>
        </p:nvSpPr>
        <p:spPr>
          <a:xfrm>
            <a:off x="14358110" y="2475927"/>
            <a:ext cx="8928540" cy="814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343">
              <a:spcBef>
                <a:spcPts val="2000"/>
              </a:spcBef>
              <a:buSzPct val="100000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Provide education or training </a:t>
            </a:r>
          </a:p>
          <a:p>
            <a:pPr marL="1028814" lvl="2" indent="-457086" defTabSz="1828343">
              <a:spcBef>
                <a:spcPts val="2000"/>
              </a:spcBef>
              <a:buSzPct val="100000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Lectures, employee skill development</a:t>
            </a:r>
            <a:b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28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Collect data </a:t>
            </a:r>
          </a:p>
          <a:p>
            <a:pPr marL="1028814" lvl="2" indent="-457086" defTabSz="1828343">
              <a:spcBef>
                <a:spcPts val="2000"/>
              </a:spcBef>
              <a:buSzPct val="100000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Opinion polls, crowdsourcing</a:t>
            </a:r>
            <a:b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28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Facilitate discussion groups</a:t>
            </a:r>
          </a:p>
          <a:p>
            <a:pPr marL="1028814" lvl="2" indent="-457086" defTabSz="1828343">
              <a:spcBef>
                <a:spcPts val="2000"/>
              </a:spcBef>
              <a:buSzPct val="100000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subject-specific groups, book clubs</a:t>
            </a:r>
            <a:b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28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Art exhibition or historical centers</a:t>
            </a:r>
          </a:p>
          <a:p>
            <a:pPr marL="1028814" lvl="2" indent="-457086" defTabSz="1828343">
              <a:spcBef>
                <a:spcPts val="2000"/>
              </a:spcBef>
              <a:buSzPct val="100000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Gallery opening, tour, watch party</a:t>
            </a:r>
            <a:b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28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Provide direct service</a:t>
            </a:r>
          </a:p>
          <a:p>
            <a:pPr marL="1028814" lvl="2" indent="-457086" defTabSz="1828343">
              <a:spcBef>
                <a:spcPts val="2000"/>
              </a:spcBef>
              <a:buSzPct val="100000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Coaching, health consultation</a:t>
            </a:r>
            <a:endParaRPr lang="en-US" sz="3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1" name="Picture Placeholder 10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6A22CC91-55F3-0C4C-9CBA-20A1D7D2E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r="12875"/>
          <a:stretch>
            <a:fillRect/>
          </a:stretch>
        </p:blipFill>
        <p:spPr>
          <a:xfrm>
            <a:off x="-1" y="1784484"/>
            <a:ext cx="13289278" cy="11931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293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A59468-387D-5A45-981D-539172F2B499}"/>
              </a:ext>
            </a:extLst>
          </p:cNvPr>
          <p:cNvSpPr txBox="1"/>
          <p:nvPr/>
        </p:nvSpPr>
        <p:spPr>
          <a:xfrm>
            <a:off x="14358110" y="12176018"/>
            <a:ext cx="930808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Be Practical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D24885-8378-334E-94F1-265727D2007D}"/>
              </a:ext>
            </a:extLst>
          </p:cNvPr>
          <p:cNvGrpSpPr/>
          <p:nvPr/>
        </p:nvGrpSpPr>
        <p:grpSpPr>
          <a:xfrm>
            <a:off x="14358110" y="2644337"/>
            <a:ext cx="8177475" cy="9221482"/>
            <a:chOff x="11859929" y="1818332"/>
            <a:chExt cx="8177475" cy="763501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1EF6CE-CF7C-A347-B011-E6F67BA96ADF}"/>
                </a:ext>
              </a:extLst>
            </p:cNvPr>
            <p:cNvSpPr txBox="1"/>
            <p:nvPr/>
          </p:nvSpPr>
          <p:spPr>
            <a:xfrm>
              <a:off x="11859929" y="2683454"/>
              <a:ext cx="8177475" cy="6769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828343">
                <a:spcBef>
                  <a:spcPts val="2000"/>
                </a:spcBef>
                <a:buSzPct val="100000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IT Infrastructure and support</a:t>
              </a:r>
            </a:p>
            <a:p>
              <a:pPr lvl="2" indent="-457200" defTabSz="1828343">
                <a:spcBef>
                  <a:spcPts val="2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How do you provide tech support to your staff and clients?</a:t>
              </a:r>
            </a:p>
            <a:p>
              <a:pPr marL="0" lvl="1" defTabSz="1828343">
                <a:spcBef>
                  <a:spcPts val="2000"/>
                </a:spcBef>
                <a:buSzPct val="100000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Know your staff, know your clients</a:t>
              </a:r>
            </a:p>
            <a:p>
              <a:pPr lvl="2" indent="-457200" defTabSz="1828343">
                <a:spcBef>
                  <a:spcPts val="2000"/>
                </a:spcBef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What software and hardware is needed? </a:t>
              </a:r>
            </a:p>
            <a:p>
              <a:pPr lvl="2" indent="-457200" defTabSz="1828343">
                <a:spcBef>
                  <a:spcPts val="2000"/>
                </a:spcBef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Resist the urge to implement new or cutting-edge technology </a:t>
              </a:r>
              <a:r>
                <a:rPr lang="en-US" sz="2800" dirty="0">
                  <a:solidFill>
                    <a:schemeClr val="accent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until you can validate audience capabilities</a:t>
              </a:r>
            </a:p>
            <a:p>
              <a:pPr marL="0" lvl="1" defTabSz="1828343">
                <a:spcBef>
                  <a:spcPts val="2000"/>
                </a:spcBef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Materials: </a:t>
              </a:r>
              <a:r>
                <a:rPr lang="en-US" sz="28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How do materials need to be revised for the tech environment? What is the backup? (tech will inevitably fail sometimes)</a:t>
              </a:r>
            </a:p>
            <a:p>
              <a:pPr indent="-457200" defTabSz="1828343">
                <a:spcBef>
                  <a:spcPts val="2000"/>
                </a:spcBef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Establish expectations, allow norms to develop</a:t>
              </a:r>
            </a:p>
            <a:p>
              <a:pPr indent="-457200" defTabSz="1828343">
                <a:spcBef>
                  <a:spcPts val="2000"/>
                </a:spcBef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Provide space for social connection</a:t>
              </a:r>
            </a:p>
            <a:p>
              <a:pPr marL="0" lvl="1" defTabSz="1828343">
                <a:spcBef>
                  <a:spcPts val="2000"/>
                </a:spcBef>
              </a:pPr>
              <a:endPara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765EE4-0B75-F44B-9AB6-0C372E335990}"/>
                </a:ext>
              </a:extLst>
            </p:cNvPr>
            <p:cNvSpPr txBox="1"/>
            <p:nvPr/>
          </p:nvSpPr>
          <p:spPr>
            <a:xfrm>
              <a:off x="11866800" y="1818332"/>
              <a:ext cx="8170604" cy="43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Consider…</a:t>
              </a:r>
            </a:p>
          </p:txBody>
        </p:sp>
      </p:grpSp>
      <p:pic>
        <p:nvPicPr>
          <p:cNvPr id="17" name="Picture Placeholder 18" descr="A picture containing clock, computer, laptop, room&#10;&#10;Description automatically generated">
            <a:extLst>
              <a:ext uri="{FF2B5EF4-FFF2-40B4-BE49-F238E27FC236}">
                <a16:creationId xmlns:a16="http://schemas.microsoft.com/office/drawing/2014/main" id="{9FFAA7AA-DECA-DD4D-A285-0A1E475880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r="13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65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unch of items that are on a table&#10;&#10;Description automatically generated">
            <a:extLst>
              <a:ext uri="{FF2B5EF4-FFF2-40B4-BE49-F238E27FC236}">
                <a16:creationId xmlns:a16="http://schemas.microsoft.com/office/drawing/2014/main" id="{EFB01892-355E-464C-9D40-E82F58C73A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b="10840"/>
          <a:stretch>
            <a:fillRect/>
          </a:stretch>
        </p:blipFill>
        <p:spPr/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1828BB-2559-D04A-8229-11068866DDDF}"/>
              </a:ext>
            </a:extLst>
          </p:cNvPr>
          <p:cNvSpPr txBox="1"/>
          <p:nvPr/>
        </p:nvSpPr>
        <p:spPr>
          <a:xfrm flipH="1">
            <a:off x="894334" y="11103953"/>
            <a:ext cx="1086740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Utilize Technology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2188824" y="11180897"/>
            <a:ext cx="1048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There are a variety of different tools and techniques that can support virtual programming.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48D16-24AA-4C7F-B755-481050355C62}"/>
              </a:ext>
            </a:extLst>
          </p:cNvPr>
          <p:cNvSpPr txBox="1"/>
          <p:nvPr/>
        </p:nvSpPr>
        <p:spPr>
          <a:xfrm>
            <a:off x="11481005" y="12514573"/>
            <a:ext cx="11900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New philosophy and assumption: BIAS TOWARD ACTION – JUST DO IT!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093974-0E4D-2A43-845E-E639F9F1C7A2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D93EF61D-8931-574F-812A-FED1097B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381E40-CEE8-224C-839C-15CA89220B42}"/>
              </a:ext>
            </a:extLst>
          </p:cNvPr>
          <p:cNvSpPr txBox="1"/>
          <p:nvPr/>
        </p:nvSpPr>
        <p:spPr>
          <a:xfrm>
            <a:off x="894334" y="10467436"/>
            <a:ext cx="22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STEP THREE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F59CD8-DE85-7E44-9BAC-632A79FE57A9}"/>
              </a:ext>
            </a:extLst>
          </p:cNvPr>
          <p:cNvSpPr/>
          <p:nvPr/>
        </p:nvSpPr>
        <p:spPr>
          <a:xfrm>
            <a:off x="0" y="1784483"/>
            <a:ext cx="24377651" cy="6855019"/>
          </a:xfrm>
          <a:prstGeom prst="rect">
            <a:avLst/>
          </a:prstGeom>
          <a:gradFill>
            <a:gsLst>
              <a:gs pos="86000">
                <a:schemeClr val="accent1">
                  <a:alpha val="26000"/>
                </a:schemeClr>
              </a:gs>
              <a:gs pos="22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4870574" y="3811610"/>
            <a:ext cx="7925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Tools and Techniques to support virtual programming</a:t>
            </a:r>
          </a:p>
        </p:txBody>
      </p:sp>
    </p:spTree>
    <p:extLst>
      <p:ext uri="{BB962C8B-B14F-4D97-AF65-F5344CB8AC3E}">
        <p14:creationId xmlns:p14="http://schemas.microsoft.com/office/powerpoint/2010/main" val="22800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1828BB-2559-D04A-8229-11068866DDDF}"/>
              </a:ext>
            </a:extLst>
          </p:cNvPr>
          <p:cNvSpPr txBox="1"/>
          <p:nvPr/>
        </p:nvSpPr>
        <p:spPr>
          <a:xfrm flipH="1">
            <a:off x="894334" y="11103953"/>
            <a:ext cx="1086740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Choosing Technology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2226647" y="10119068"/>
            <a:ext cx="104851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685800" algn="ctr" defTabSz="1828343">
              <a:spcBef>
                <a:spcPts val="2000"/>
              </a:spcBef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best facilitates program goals?</a:t>
            </a:r>
          </a:p>
          <a:p>
            <a:pPr lvl="1" indent="-685800" algn="ctr" defTabSz="1828343">
              <a:spcBef>
                <a:spcPts val="2000"/>
              </a:spcBef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is simple? | What is ubiquitous?</a:t>
            </a:r>
          </a:p>
          <a:p>
            <a:pPr lvl="1" indent="-685800" algn="ctr" defTabSz="1828343">
              <a:spcBef>
                <a:spcPts val="2000"/>
              </a:spcBef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has exceptional customer support?</a:t>
            </a:r>
          </a:p>
          <a:p>
            <a:pPr lvl="1" indent="-685800" algn="ctr" defTabSz="1828343">
              <a:spcBef>
                <a:spcPts val="2000"/>
              </a:spcBef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can inform you about usage?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48D16-24AA-4C7F-B755-481050355C62}"/>
              </a:ext>
            </a:extLst>
          </p:cNvPr>
          <p:cNvSpPr txBox="1"/>
          <p:nvPr/>
        </p:nvSpPr>
        <p:spPr>
          <a:xfrm>
            <a:off x="894334" y="12358332"/>
            <a:ext cx="11256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 defTabSz="1828343">
              <a:spcBef>
                <a:spcPts val="2000"/>
              </a:spcBef>
              <a:buNone/>
            </a:pPr>
            <a:r>
              <a:rPr lang="en-US" sz="2000" dirty="0">
                <a:solidFill>
                  <a:schemeClr val="accent1"/>
                </a:solidFill>
                <a:latin typeface="Lato" panose="020F0502020204030203" pitchFamily="34" charset="77"/>
              </a:rPr>
              <a:t>Leverage national org, partnerships, associations, memberships to use “big” or expensive technology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093974-0E4D-2A43-845E-E639F9F1C7A2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D93EF61D-8931-574F-812A-FED1097B4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20" name="Picture Placeholder 4" descr="A picture containing sitting, table, computer, car&#10;&#10;Description automatically generated">
            <a:extLst>
              <a:ext uri="{FF2B5EF4-FFF2-40B4-BE49-F238E27FC236}">
                <a16:creationId xmlns:a16="http://schemas.microsoft.com/office/drawing/2014/main" id="{0EF64383-E233-E246-A57B-88980550EC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 b="18765"/>
          <a:stretch>
            <a:fillRect/>
          </a:stretch>
        </p:blipFill>
        <p:spPr>
          <a:xfrm>
            <a:off x="0" y="1671315"/>
            <a:ext cx="24377650" cy="6855019"/>
          </a:xfrm>
          <a:solidFill>
            <a:schemeClr val="bg1">
              <a:lumMod val="95000"/>
            </a:schemeClr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3C4025-7F87-EB44-90A1-76F7E09294D7}"/>
              </a:ext>
            </a:extLst>
          </p:cNvPr>
          <p:cNvSpPr/>
          <p:nvPr/>
        </p:nvSpPr>
        <p:spPr>
          <a:xfrm>
            <a:off x="0" y="1649507"/>
            <a:ext cx="24377651" cy="6855019"/>
          </a:xfrm>
          <a:prstGeom prst="rect">
            <a:avLst/>
          </a:prstGeom>
          <a:gradFill>
            <a:gsLst>
              <a:gs pos="29000">
                <a:schemeClr val="accent1">
                  <a:alpha val="26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5067318" y="2087108"/>
            <a:ext cx="79257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ato" panose="020F0502020204030203" pitchFamily="34" charset="77"/>
              </a:rPr>
              <a:t>Stay focused on your program goals and what best meets them! Big, expensive, or innovative does not necessarily mean a better virtual program!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90FF19-A8E3-1346-92B9-8C505229AA2D}"/>
              </a:ext>
            </a:extLst>
          </p:cNvPr>
          <p:cNvSpPr/>
          <p:nvPr/>
        </p:nvSpPr>
        <p:spPr>
          <a:xfrm>
            <a:off x="14274515" y="6001565"/>
            <a:ext cx="9511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77"/>
              </a:rPr>
              <a:t>Program success still depends on human leadership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AFBFA5-C6F9-474C-AEB4-47AA749A31B1}"/>
              </a:ext>
            </a:extLst>
          </p:cNvPr>
          <p:cNvSpPr/>
          <p:nvPr/>
        </p:nvSpPr>
        <p:spPr>
          <a:xfrm>
            <a:off x="11299152" y="9086044"/>
            <a:ext cx="12188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indent="0" algn="ctr" defTabSz="1828343">
              <a:spcBef>
                <a:spcPts val="2000"/>
              </a:spcBef>
              <a:buNone/>
            </a:pPr>
            <a:r>
              <a:rPr lang="en-US" sz="4800" b="1" dirty="0">
                <a:solidFill>
                  <a:schemeClr val="tx2"/>
                </a:solidFill>
              </a:rPr>
              <a:t>DO THE RESEARCH</a:t>
            </a:r>
          </a:p>
        </p:txBody>
      </p:sp>
    </p:spTree>
    <p:extLst>
      <p:ext uri="{BB962C8B-B14F-4D97-AF65-F5344CB8AC3E}">
        <p14:creationId xmlns:p14="http://schemas.microsoft.com/office/powerpoint/2010/main" val="12620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A59468-387D-5A45-981D-539172F2B499}"/>
              </a:ext>
            </a:extLst>
          </p:cNvPr>
          <p:cNvSpPr txBox="1"/>
          <p:nvPr/>
        </p:nvSpPr>
        <p:spPr>
          <a:xfrm>
            <a:off x="14358110" y="12176018"/>
            <a:ext cx="930808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Simple Tech Solutions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EF6CE-CF7C-A347-B011-E6F67BA96ADF}"/>
              </a:ext>
            </a:extLst>
          </p:cNvPr>
          <p:cNvSpPr txBox="1"/>
          <p:nvPr/>
        </p:nvSpPr>
        <p:spPr>
          <a:xfrm>
            <a:off x="14358110" y="2409769"/>
            <a:ext cx="9308089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343">
              <a:spcBef>
                <a:spcPts val="2000"/>
              </a:spcBef>
              <a:buSzPct val="100000"/>
            </a:pPr>
            <a:r>
              <a:rPr lang="en-US" sz="2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Provide education or training </a:t>
            </a:r>
          </a:p>
          <a:p>
            <a:pPr marL="1028928" lvl="2" indent="-457200" defTabSz="1828343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Lectures, employee skill development</a:t>
            </a:r>
          </a:p>
          <a:p>
            <a:pPr marL="1028928" lvl="2" indent="-457200" defTabSz="1828343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Tools: LMS, live-streaming </a:t>
            </a:r>
          </a:p>
          <a:p>
            <a:endParaRPr lang="en-US" sz="28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Collect data </a:t>
            </a:r>
          </a:p>
          <a:p>
            <a:pPr marL="1028928" lvl="2" indent="-457200" defTabSz="1828343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Opinion polls, crowdsourcing</a:t>
            </a:r>
          </a:p>
          <a:p>
            <a:pPr marL="1028928" lvl="2" indent="-457200" defTabSz="1828343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Tools: promoted surveys, Google forms polls, existing social networks</a:t>
            </a:r>
          </a:p>
          <a:p>
            <a:endParaRPr lang="en-US" sz="28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Facilitate discussion groups</a:t>
            </a:r>
          </a:p>
          <a:p>
            <a:pPr marL="1028928" lvl="2" indent="-457200" defTabSz="1828343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subject-specific groups, book clubs</a:t>
            </a:r>
          </a:p>
          <a:p>
            <a:pPr marL="1028928" lvl="2" indent="-457200" defTabSz="1828343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Tools: messaging apps, discussion forums, video/audio conferencing</a:t>
            </a:r>
          </a:p>
          <a:p>
            <a:endParaRPr lang="en-US" sz="28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Art exhibition or historical centers</a:t>
            </a:r>
          </a:p>
          <a:p>
            <a:endParaRPr lang="en-US" sz="28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Tools: virtual tours, interactive maps</a:t>
            </a:r>
          </a:p>
          <a:p>
            <a:endParaRPr lang="en-US" sz="28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Provide direct service</a:t>
            </a:r>
          </a:p>
          <a:p>
            <a:pPr marL="1028928" lvl="2" indent="-457200" defTabSz="1828343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Coaching, health consultation</a:t>
            </a:r>
          </a:p>
          <a:p>
            <a:pPr marL="1028928" lvl="2" indent="-457200" defTabSz="1828343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Tools: video, audio, text messaging apps</a:t>
            </a:r>
          </a:p>
        </p:txBody>
      </p:sp>
      <p:pic>
        <p:nvPicPr>
          <p:cNvPr id="13" name="Picture Placeholder 23" descr="A picture containing shirt, graffiti, blue&#10;&#10;Description automatically generated">
            <a:extLst>
              <a:ext uri="{FF2B5EF4-FFF2-40B4-BE49-F238E27FC236}">
                <a16:creationId xmlns:a16="http://schemas.microsoft.com/office/drawing/2014/main" id="{B9493BFF-0751-8046-BC08-2F46AE0B0E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r="12875"/>
          <a:stretch>
            <a:fillRect/>
          </a:stretch>
        </p:blipFill>
        <p:spPr>
          <a:xfrm>
            <a:off x="0" y="1784484"/>
            <a:ext cx="13289278" cy="11931516"/>
          </a:xfrm>
        </p:spPr>
      </p:pic>
    </p:spTree>
    <p:extLst>
      <p:ext uri="{BB962C8B-B14F-4D97-AF65-F5344CB8AC3E}">
        <p14:creationId xmlns:p14="http://schemas.microsoft.com/office/powerpoint/2010/main" val="7251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A59468-387D-5A45-981D-539172F2B499}"/>
              </a:ext>
            </a:extLst>
          </p:cNvPr>
          <p:cNvSpPr txBox="1"/>
          <p:nvPr/>
        </p:nvSpPr>
        <p:spPr>
          <a:xfrm>
            <a:off x="14358110" y="11345022"/>
            <a:ext cx="930808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Program </a:t>
            </a:r>
          </a:p>
          <a:p>
            <a:pPr algn="r"/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Education &amp; Training</a:t>
            </a:r>
          </a:p>
        </p:txBody>
      </p:sp>
      <p:pic>
        <p:nvPicPr>
          <p:cNvPr id="11" name="Picture Placeholder 37" descr="A close up of a computer&#10;&#10;Description automatically generated">
            <a:extLst>
              <a:ext uri="{FF2B5EF4-FFF2-40B4-BE49-F238E27FC236}">
                <a16:creationId xmlns:a16="http://schemas.microsoft.com/office/drawing/2014/main" id="{5701D074-FF00-F74F-AB8D-14B32109326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r="11687"/>
          <a:stretch>
            <a:fillRect/>
          </a:stretch>
        </p:blipFill>
        <p:spPr>
          <a:xfrm>
            <a:off x="0" y="1784484"/>
            <a:ext cx="13289278" cy="11931516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28DB85-7D13-4146-B37F-A1855FF4B9A8}"/>
              </a:ext>
            </a:extLst>
          </p:cNvPr>
          <p:cNvGrpSpPr/>
          <p:nvPr/>
        </p:nvGrpSpPr>
        <p:grpSpPr>
          <a:xfrm>
            <a:off x="14358110" y="2644337"/>
            <a:ext cx="8177475" cy="4610741"/>
            <a:chOff x="11859929" y="1818332"/>
            <a:chExt cx="8177475" cy="38175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7A9AFE-8FF6-C440-A003-9F9540BCD60D}"/>
                </a:ext>
              </a:extLst>
            </p:cNvPr>
            <p:cNvSpPr txBox="1"/>
            <p:nvPr/>
          </p:nvSpPr>
          <p:spPr>
            <a:xfrm>
              <a:off x="11859929" y="2492979"/>
              <a:ext cx="8177475" cy="314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-571500" defTabSz="1828343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User Management</a:t>
              </a:r>
            </a:p>
            <a:p>
              <a:pPr marL="114300" indent="-571500" defTabSz="1828343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Multimedia Learning Content</a:t>
              </a:r>
            </a:p>
            <a:p>
              <a:pPr marL="114300" indent="-571500" defTabSz="1828343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Social</a:t>
              </a:r>
            </a:p>
            <a:p>
              <a:pPr marL="114300" indent="-571500" defTabSz="1828343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Personalization</a:t>
              </a:r>
            </a:p>
            <a:p>
              <a:pPr marL="114300" indent="-571500" defTabSz="1828343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Data &amp; Analytics</a:t>
              </a:r>
            </a:p>
            <a:p>
              <a:pPr marL="114300" indent="-571500" defTabSz="1828343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Assessment</a:t>
              </a:r>
            </a:p>
            <a:p>
              <a:pPr marL="114300" indent="-571500" defTabSz="1828343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Automation</a:t>
              </a:r>
            </a:p>
            <a:p>
              <a:pPr marL="0" lvl="1" defTabSz="1828343">
                <a:spcBef>
                  <a:spcPts val="2000"/>
                </a:spcBef>
              </a:pPr>
              <a:endPara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11F342-7028-C641-9758-EFD9A6CDBA07}"/>
                </a:ext>
              </a:extLst>
            </p:cNvPr>
            <p:cNvSpPr txBox="1"/>
            <p:nvPr/>
          </p:nvSpPr>
          <p:spPr>
            <a:xfrm>
              <a:off x="11866800" y="1818332"/>
              <a:ext cx="8170604" cy="43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Tool: Learning Management System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7B36B-09F9-6946-B17B-413D47D2D90A}"/>
              </a:ext>
            </a:extLst>
          </p:cNvPr>
          <p:cNvGrpSpPr/>
          <p:nvPr/>
        </p:nvGrpSpPr>
        <p:grpSpPr>
          <a:xfrm>
            <a:off x="14358109" y="6891809"/>
            <a:ext cx="8177475" cy="3277264"/>
            <a:chOff x="11859929" y="1818332"/>
            <a:chExt cx="8177475" cy="34607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5C7301-713E-DE46-B94B-F50FF769BE3D}"/>
                </a:ext>
              </a:extLst>
            </p:cNvPr>
            <p:cNvSpPr txBox="1"/>
            <p:nvPr/>
          </p:nvSpPr>
          <p:spPr>
            <a:xfrm>
              <a:off x="11859929" y="2492979"/>
              <a:ext cx="8177475" cy="278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Cloud or Open Source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Features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Internal or External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Compliance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Cost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Growth</a:t>
              </a:r>
            </a:p>
            <a:p>
              <a:pPr marL="0" lvl="1" defTabSz="1828343">
                <a:spcBef>
                  <a:spcPts val="2000"/>
                </a:spcBef>
              </a:pPr>
              <a:endPara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1C30E1-8BFE-5648-97E4-DC704E0282A6}"/>
                </a:ext>
              </a:extLst>
            </p:cNvPr>
            <p:cNvSpPr txBox="1"/>
            <p:nvPr/>
          </p:nvSpPr>
          <p:spPr>
            <a:xfrm>
              <a:off x="11866800" y="1818332"/>
              <a:ext cx="8170604" cy="43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Consider your needs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CC21951-1919-304C-9526-1DB9D5FB0C37}"/>
              </a:ext>
            </a:extLst>
          </p:cNvPr>
          <p:cNvSpPr/>
          <p:nvPr/>
        </p:nvSpPr>
        <p:spPr>
          <a:xfrm>
            <a:off x="14364980" y="10310531"/>
            <a:ext cx="8816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Lessonly</a:t>
            </a:r>
            <a:r>
              <a:rPr lang="en-US" sz="2400" dirty="0">
                <a:solidFill>
                  <a:schemeClr val="accent1"/>
                </a:solidFill>
              </a:rPr>
              <a:t>, Articulate, Adobe Captivate, Teachable, Canvas, Brightspace</a:t>
            </a:r>
          </a:p>
        </p:txBody>
      </p:sp>
    </p:spTree>
    <p:extLst>
      <p:ext uri="{BB962C8B-B14F-4D97-AF65-F5344CB8AC3E}">
        <p14:creationId xmlns:p14="http://schemas.microsoft.com/office/powerpoint/2010/main" val="178140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EC30A-A232-9648-97D8-C1F83474079D}"/>
              </a:ext>
            </a:extLst>
          </p:cNvPr>
          <p:cNvGrpSpPr/>
          <p:nvPr/>
        </p:nvGrpSpPr>
        <p:grpSpPr>
          <a:xfrm>
            <a:off x="11254154" y="9454015"/>
            <a:ext cx="11282609" cy="2954655"/>
            <a:chOff x="11254154" y="9077870"/>
            <a:chExt cx="11282609" cy="29546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F3BEA7E-1C97-D34E-A2E7-EFEE83357EBC}"/>
                </a:ext>
              </a:extLst>
            </p:cNvPr>
            <p:cNvGrpSpPr/>
            <p:nvPr/>
          </p:nvGrpSpPr>
          <p:grpSpPr>
            <a:xfrm>
              <a:off x="11254154" y="9077870"/>
              <a:ext cx="4642338" cy="2954655"/>
              <a:chOff x="13531401" y="6920309"/>
              <a:chExt cx="4642338" cy="295465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6E6F33-E3B3-9A4C-905D-0C97A502D7F2}"/>
                  </a:ext>
                </a:extLst>
              </p:cNvPr>
              <p:cNvSpPr txBox="1"/>
              <p:nvPr/>
            </p:nvSpPr>
            <p:spPr>
              <a:xfrm>
                <a:off x="13531401" y="7628195"/>
                <a:ext cx="464233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25+ years’ experience in strategic organizational development including research, planning, program development and evaluation.</a:t>
                </a:r>
                <a:endParaRPr lang="en-US" sz="40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88DC45-DFB6-1B40-9DB2-2C1FBDCEB905}"/>
                  </a:ext>
                </a:extLst>
              </p:cNvPr>
              <p:cNvSpPr txBox="1"/>
              <p:nvPr/>
            </p:nvSpPr>
            <p:spPr>
              <a:xfrm>
                <a:off x="13531401" y="6920309"/>
                <a:ext cx="46423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Debra Thompson, MBA</a:t>
                </a:r>
              </a:p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President &amp; CEO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284767-2105-C548-8C9A-FE5A8B633717}"/>
                </a:ext>
              </a:extLst>
            </p:cNvPr>
            <p:cNvGrpSpPr/>
            <p:nvPr/>
          </p:nvGrpSpPr>
          <p:grpSpPr>
            <a:xfrm>
              <a:off x="17894425" y="9077870"/>
              <a:ext cx="4642338" cy="2523768"/>
              <a:chOff x="13531401" y="6920309"/>
              <a:chExt cx="4642338" cy="252376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18E25C-8163-1A48-BF4E-095DD8E80BAE}"/>
                  </a:ext>
                </a:extLst>
              </p:cNvPr>
              <p:cNvSpPr txBox="1"/>
              <p:nvPr/>
            </p:nvSpPr>
            <p:spPr>
              <a:xfrm>
                <a:off x="13531401" y="7628195"/>
                <a:ext cx="464233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Extensive experience in program development, program management and educational technology.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23061-7565-C745-97FB-EDABFB21F825}"/>
                  </a:ext>
                </a:extLst>
              </p:cNvPr>
              <p:cNvSpPr txBox="1"/>
              <p:nvPr/>
            </p:nvSpPr>
            <p:spPr>
              <a:xfrm>
                <a:off x="13531401" y="6920309"/>
                <a:ext cx="46423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Erika Berlin</a:t>
                </a:r>
              </a:p>
            </p:txBody>
          </p:sp>
        </p:grpSp>
      </p:grpSp>
      <p:pic>
        <p:nvPicPr>
          <p:cNvPr id="17" name="Picture 16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26703D4A-6172-2D48-83E1-33B40B16A7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6" y="12490633"/>
            <a:ext cx="913661" cy="913661"/>
          </a:xfrm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E03CC6EB-B7FE-4555-A5D8-AE5D069539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4279" r="4279"/>
          <a:stretch>
            <a:fillRect/>
          </a:stretch>
        </p:blipFill>
        <p:spPr>
          <a:xfrm>
            <a:off x="11254153" y="3752390"/>
            <a:ext cx="4850433" cy="48504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870A9E-AA9F-AD49-A9B6-E67493603DB1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34D186-6056-7F40-9AE7-F97EDD0BDF24}"/>
              </a:ext>
            </a:extLst>
          </p:cNvPr>
          <p:cNvGrpSpPr/>
          <p:nvPr/>
        </p:nvGrpSpPr>
        <p:grpSpPr>
          <a:xfrm flipH="1">
            <a:off x="975015" y="3761722"/>
            <a:ext cx="6786176" cy="1827947"/>
            <a:chOff x="15695541" y="10004408"/>
            <a:chExt cx="6810744" cy="18279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A496A6-1044-254D-9E6E-AC6E5F3D1A9F}"/>
                </a:ext>
              </a:extLst>
            </p:cNvPr>
            <p:cNvSpPr txBox="1"/>
            <p:nvPr/>
          </p:nvSpPr>
          <p:spPr>
            <a:xfrm>
              <a:off x="15695541" y="10724359"/>
              <a:ext cx="6810744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Our Presenters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16D050-D039-A84E-8F8D-0F6BF93F4372}"/>
                </a:ext>
              </a:extLst>
            </p:cNvPr>
            <p:cNvSpPr txBox="1"/>
            <p:nvPr/>
          </p:nvSpPr>
          <p:spPr>
            <a:xfrm>
              <a:off x="20399082" y="10004408"/>
              <a:ext cx="20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Going Virtual</a:t>
              </a:r>
            </a:p>
          </p:txBody>
        </p:sp>
      </p:grp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FB11243-197F-2547-9D97-5CDFD70E28F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24559"/>
          <a:stretch/>
        </p:blipFill>
        <p:spPr>
          <a:xfrm>
            <a:off x="17929593" y="3761722"/>
            <a:ext cx="4572000" cy="48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C6F74E-BFE2-4B1E-85CE-0D363CCC853C}"/>
              </a:ext>
            </a:extLst>
          </p:cNvPr>
          <p:cNvSpPr txBox="1"/>
          <p:nvPr/>
        </p:nvSpPr>
        <p:spPr>
          <a:xfrm>
            <a:off x="14818659" y="2364390"/>
            <a:ext cx="88475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Bias toward action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 empathy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Experiment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 vigilant! </a:t>
            </a:r>
            <a:r>
              <a:rPr lang="en-US" sz="2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(don’t set it and forget it)</a:t>
            </a:r>
          </a:p>
          <a:p>
            <a:endParaRPr lang="en-US" sz="3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6" name="Picture Placeholder 5" descr="A picture containing holding, skiing, young, man&#10;&#10;Description automatically generated">
            <a:extLst>
              <a:ext uri="{FF2B5EF4-FFF2-40B4-BE49-F238E27FC236}">
                <a16:creationId xmlns:a16="http://schemas.microsoft.com/office/drawing/2014/main" id="{532D9BA5-6AAB-9C4D-B889-68626A0F9B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r="8234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05806A-B127-B240-90A8-D214B22FBB03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E57B5-FC60-B848-BF93-D3F2CB58B4AB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A80AB8B2-571E-D746-A521-3D5F82D5A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7FB6F3-0024-6849-B9A7-137D000DE247}"/>
              </a:ext>
            </a:extLst>
          </p:cNvPr>
          <p:cNvSpPr txBox="1"/>
          <p:nvPr/>
        </p:nvSpPr>
        <p:spPr>
          <a:xfrm>
            <a:off x="14358110" y="12176018"/>
            <a:ext cx="930808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1B11F-458A-D24A-9968-397BF319B3C1}"/>
              </a:ext>
            </a:extLst>
          </p:cNvPr>
          <p:cNvSpPr/>
          <p:nvPr/>
        </p:nvSpPr>
        <p:spPr>
          <a:xfrm>
            <a:off x="15584143" y="6299061"/>
            <a:ext cx="77455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success of any virtual program is based on the people running it!</a:t>
            </a:r>
          </a:p>
          <a:p>
            <a:pPr algn="ctr"/>
            <a:endParaRPr lang="en-US" sz="4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US" sz="4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 internal capacity </a:t>
            </a:r>
          </a:p>
          <a:p>
            <a:pPr algn="ctr"/>
            <a:r>
              <a:rPr lang="en-US" sz="4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and seek help to navigate </a:t>
            </a:r>
          </a:p>
          <a:p>
            <a:pPr algn="ctr"/>
            <a:r>
              <a:rPr lang="en-US" sz="4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options</a:t>
            </a:r>
          </a:p>
        </p:txBody>
      </p:sp>
    </p:spTree>
    <p:extLst>
      <p:ext uri="{BB962C8B-B14F-4D97-AF65-F5344CB8AC3E}">
        <p14:creationId xmlns:p14="http://schemas.microsoft.com/office/powerpoint/2010/main" val="178816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32FBFF36-A68E-4B41-ACD0-1581917841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1" r="1827"/>
          <a:stretch/>
        </p:blipFill>
        <p:spPr>
          <a:xfrm>
            <a:off x="-5190" y="1673565"/>
            <a:ext cx="13289278" cy="12042435"/>
          </a:xfr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03B4DF-569C-C247-8822-02556265976F}"/>
              </a:ext>
            </a:extLst>
          </p:cNvPr>
          <p:cNvGrpSpPr/>
          <p:nvPr/>
        </p:nvGrpSpPr>
        <p:grpSpPr>
          <a:xfrm>
            <a:off x="14328809" y="3292518"/>
            <a:ext cx="8960399" cy="4402264"/>
            <a:chOff x="11859929" y="1818332"/>
            <a:chExt cx="8177475" cy="440226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C8327E-580E-9C4E-9E76-802AB1E0849F}"/>
                </a:ext>
              </a:extLst>
            </p:cNvPr>
            <p:cNvSpPr txBox="1"/>
            <p:nvPr/>
          </p:nvSpPr>
          <p:spPr>
            <a:xfrm>
              <a:off x="11859929" y="3542940"/>
              <a:ext cx="817747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/>
            </a:p>
            <a:p>
              <a:r>
                <a:rPr lang="en-US" sz="2800" dirty="0"/>
                <a:t>If you feel that you would like some assistance, please don’t hesitate to reach out to us:</a:t>
              </a:r>
            </a:p>
            <a:p>
              <a:endParaRPr lang="en-US" sz="2800" dirty="0"/>
            </a:p>
            <a:p>
              <a:r>
                <a:rPr lang="en-US" sz="2800" dirty="0">
                  <a:solidFill>
                    <a:schemeClr val="accent1"/>
                  </a:solidFill>
                </a:rPr>
                <a:t>debbie@getstrategy.com </a:t>
              </a:r>
            </a:p>
            <a:p>
              <a:r>
                <a:rPr lang="en-US" sz="2800" dirty="0" err="1">
                  <a:solidFill>
                    <a:schemeClr val="accent1"/>
                  </a:solidFill>
                </a:rPr>
                <a:t>erika@getstrategy.com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6A34D-BBBE-BA40-9F36-69C1AEAC8544}"/>
                </a:ext>
              </a:extLst>
            </p:cNvPr>
            <p:cNvSpPr txBox="1"/>
            <p:nvPr/>
          </p:nvSpPr>
          <p:spPr>
            <a:xfrm>
              <a:off x="11866800" y="1818332"/>
              <a:ext cx="8170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Thank you for your participation today.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28809" y="10579064"/>
            <a:ext cx="9308090" cy="2459109"/>
            <a:chOff x="14335681" y="9834910"/>
            <a:chExt cx="8170604" cy="24591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Going Virtual: Strategies for Program Sustainability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19122080" y="9834910"/>
              <a:ext cx="33431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WWW.GETSTRATEGY.COM</a:t>
              </a:r>
            </a:p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814.480.8000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943641E-98CE-0242-BAE1-8C4D282670F4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15" name="Picture 14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5FE6CEA3-86FC-464E-82DD-E7DD3D2748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56" y="392881"/>
            <a:ext cx="913661" cy="913661"/>
          </a:xfrm>
          <a:prstGeom prst="rect">
            <a:avLst/>
          </a:prstGeom>
        </p:spPr>
      </p:pic>
      <p:pic>
        <p:nvPicPr>
          <p:cNvPr id="20" name="Picture 19" descr="A picture containing food, drawing, room&#10;&#10;Description automatically generated">
            <a:extLst>
              <a:ext uri="{FF2B5EF4-FFF2-40B4-BE49-F238E27FC236}">
                <a16:creationId xmlns:a16="http://schemas.microsoft.com/office/drawing/2014/main" id="{0F2DF969-3A61-8042-8B30-3877E92C1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950" y="274845"/>
            <a:ext cx="3654394" cy="1312414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8C18E91D-9FD7-6843-9152-6C6995A86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345" y="501483"/>
            <a:ext cx="2508940" cy="8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table, man&#10;&#10;Description automatically generated">
            <a:extLst>
              <a:ext uri="{FF2B5EF4-FFF2-40B4-BE49-F238E27FC236}">
                <a16:creationId xmlns:a16="http://schemas.microsoft.com/office/drawing/2014/main" id="{8031D1DC-DA7B-004D-B737-EEFFFE3804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13329"/>
          <a:stretch>
            <a:fillRect/>
          </a:stretch>
        </p:blipFill>
        <p:spPr>
          <a:xfrm>
            <a:off x="-311148" y="1741954"/>
            <a:ext cx="24999948" cy="12218898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D5417B-5649-AA4B-BF84-3BD3067849C2}"/>
              </a:ext>
            </a:extLst>
          </p:cNvPr>
          <p:cNvSpPr/>
          <p:nvPr/>
        </p:nvSpPr>
        <p:spPr>
          <a:xfrm>
            <a:off x="0" y="1408157"/>
            <a:ext cx="24377649" cy="11931516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9306D-94C4-7842-99F0-28587C8E6304}"/>
              </a:ext>
            </a:extLst>
          </p:cNvPr>
          <p:cNvSpPr txBox="1"/>
          <p:nvPr/>
        </p:nvSpPr>
        <p:spPr>
          <a:xfrm>
            <a:off x="1943812" y="5629092"/>
            <a:ext cx="2049002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We Are Here for You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Free 30 minute consultative support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Free webinars</a:t>
            </a:r>
            <a:endParaRPr lang="en-US" sz="5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jacqui@getstrategy.com</a:t>
            </a:r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| </a:t>
            </a:r>
            <a:r>
              <a:rPr lang="en-US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www.getstrategy.com</a:t>
            </a:r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793E88-AD7A-584C-955C-902AE0884AA5}"/>
              </a:ext>
            </a:extLst>
          </p:cNvPr>
          <p:cNvSpPr/>
          <p:nvPr/>
        </p:nvSpPr>
        <p:spPr>
          <a:xfrm>
            <a:off x="0" y="-4253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BB052D-D74A-0845-BAEA-7F9D78FFDB8C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716FFCC6-3FE5-2E42-A2EF-4E0C3F6A9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8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3103B97-BA01-9145-AE26-860F41A35687}"/>
              </a:ext>
            </a:extLst>
          </p:cNvPr>
          <p:cNvSpPr txBox="1"/>
          <p:nvPr/>
        </p:nvSpPr>
        <p:spPr>
          <a:xfrm>
            <a:off x="10823687" y="9323975"/>
            <a:ext cx="4309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Understand tools to develop and support virtual programming</a:t>
            </a:r>
            <a:endParaRPr lang="en-US" sz="28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AE310E-1660-4747-BBEA-6B9C004C0D17}"/>
              </a:ext>
            </a:extLst>
          </p:cNvPr>
          <p:cNvSpPr txBox="1"/>
          <p:nvPr/>
        </p:nvSpPr>
        <p:spPr>
          <a:xfrm>
            <a:off x="10882085" y="4342744"/>
            <a:ext cx="43090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Understand how the current environment is impacting the nonprofit sector and how to identify opportunities despite current challenges </a:t>
            </a:r>
          </a:p>
          <a:p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3B4941-746E-D749-B7F2-DE08E9B9EB08}"/>
              </a:ext>
            </a:extLst>
          </p:cNvPr>
          <p:cNvSpPr txBox="1"/>
          <p:nvPr/>
        </p:nvSpPr>
        <p:spPr>
          <a:xfrm>
            <a:off x="18197183" y="9323975"/>
            <a:ext cx="4309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Identify key next steps to develop a virtual plan for your programming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A7A4C9-6CBD-AB4D-989F-5DAFD3E1380E}"/>
              </a:ext>
            </a:extLst>
          </p:cNvPr>
          <p:cNvSpPr txBox="1"/>
          <p:nvPr/>
        </p:nvSpPr>
        <p:spPr>
          <a:xfrm>
            <a:off x="18197183" y="4243482"/>
            <a:ext cx="4309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Learn how to challenge your assumptions and “think virtual” about your programs and services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58452-04A6-654E-BDDF-6A2131C1495B}"/>
              </a:ext>
            </a:extLst>
          </p:cNvPr>
          <p:cNvGrpSpPr/>
          <p:nvPr/>
        </p:nvGrpSpPr>
        <p:grpSpPr>
          <a:xfrm>
            <a:off x="9279669" y="4342744"/>
            <a:ext cx="990328" cy="990328"/>
            <a:chOff x="9279669" y="4435947"/>
            <a:chExt cx="990328" cy="9903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013953-E7C6-624E-8298-F9F1B7538848}"/>
                </a:ext>
              </a:extLst>
            </p:cNvPr>
            <p:cNvSpPr/>
            <p:nvPr/>
          </p:nvSpPr>
          <p:spPr>
            <a:xfrm>
              <a:off x="9279669" y="4435947"/>
              <a:ext cx="990328" cy="9903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02EC66-B363-6245-99CA-30FD5C748CCD}"/>
                </a:ext>
              </a:extLst>
            </p:cNvPr>
            <p:cNvSpPr txBox="1"/>
            <p:nvPr/>
          </p:nvSpPr>
          <p:spPr>
            <a:xfrm>
              <a:off x="9340881" y="4627347"/>
              <a:ext cx="867904" cy="618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C2C60B-C669-1D4F-A163-C97826D8A484}"/>
              </a:ext>
            </a:extLst>
          </p:cNvPr>
          <p:cNvGrpSpPr/>
          <p:nvPr/>
        </p:nvGrpSpPr>
        <p:grpSpPr>
          <a:xfrm>
            <a:off x="16594997" y="4342744"/>
            <a:ext cx="990328" cy="990328"/>
            <a:chOff x="9279669" y="4435947"/>
            <a:chExt cx="990328" cy="9903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53E6B9E-4069-F743-8CAD-55F1D82784D4}"/>
                </a:ext>
              </a:extLst>
            </p:cNvPr>
            <p:cNvSpPr/>
            <p:nvPr/>
          </p:nvSpPr>
          <p:spPr>
            <a:xfrm>
              <a:off x="9279669" y="4435947"/>
              <a:ext cx="990328" cy="9903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626806-ECD4-C04C-9526-CC4BC1A74AF7}"/>
                </a:ext>
              </a:extLst>
            </p:cNvPr>
            <p:cNvSpPr txBox="1"/>
            <p:nvPr/>
          </p:nvSpPr>
          <p:spPr>
            <a:xfrm>
              <a:off x="9340881" y="4627347"/>
              <a:ext cx="86790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CD651A-E66F-CB45-A3F7-622D2190C86B}"/>
              </a:ext>
            </a:extLst>
          </p:cNvPr>
          <p:cNvGrpSpPr/>
          <p:nvPr/>
        </p:nvGrpSpPr>
        <p:grpSpPr>
          <a:xfrm>
            <a:off x="9279669" y="9459754"/>
            <a:ext cx="990328" cy="990328"/>
            <a:chOff x="9279669" y="4435947"/>
            <a:chExt cx="990328" cy="99032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3454BB-10D2-BC4A-BEA7-91E7F0E79267}"/>
                </a:ext>
              </a:extLst>
            </p:cNvPr>
            <p:cNvSpPr/>
            <p:nvPr/>
          </p:nvSpPr>
          <p:spPr>
            <a:xfrm>
              <a:off x="9279669" y="4435947"/>
              <a:ext cx="990328" cy="9903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869E86-98D7-9246-99EF-161EF696028C}"/>
                </a:ext>
              </a:extLst>
            </p:cNvPr>
            <p:cNvSpPr txBox="1"/>
            <p:nvPr/>
          </p:nvSpPr>
          <p:spPr>
            <a:xfrm>
              <a:off x="9340881" y="4627347"/>
              <a:ext cx="86790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49EE1D-8728-144D-A2F7-F6365ED2F25F}"/>
              </a:ext>
            </a:extLst>
          </p:cNvPr>
          <p:cNvGrpSpPr/>
          <p:nvPr/>
        </p:nvGrpSpPr>
        <p:grpSpPr>
          <a:xfrm>
            <a:off x="16594997" y="9459754"/>
            <a:ext cx="990328" cy="990328"/>
            <a:chOff x="9279669" y="4435947"/>
            <a:chExt cx="990328" cy="99032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FA556C-A125-FA4A-BBFC-4F42C300C480}"/>
                </a:ext>
              </a:extLst>
            </p:cNvPr>
            <p:cNvSpPr/>
            <p:nvPr/>
          </p:nvSpPr>
          <p:spPr>
            <a:xfrm>
              <a:off x="9279669" y="4435947"/>
              <a:ext cx="990328" cy="9903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E5973F-855C-9E4E-8967-8685E8F4AA9E}"/>
                </a:ext>
              </a:extLst>
            </p:cNvPr>
            <p:cNvSpPr txBox="1"/>
            <p:nvPr/>
          </p:nvSpPr>
          <p:spPr>
            <a:xfrm>
              <a:off x="9340881" y="4627347"/>
              <a:ext cx="86790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0000823-3D60-DC45-B1EF-29A32C704670}"/>
              </a:ext>
            </a:extLst>
          </p:cNvPr>
          <p:cNvSpPr txBox="1"/>
          <p:nvPr/>
        </p:nvSpPr>
        <p:spPr>
          <a:xfrm flipH="1">
            <a:off x="1151792" y="10650962"/>
            <a:ext cx="603519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826566-6BB0-FF44-A20C-192F5C781033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36" name="Picture 35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D84ECFF8-1E78-554F-8189-F1023CC425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281" y="484618"/>
            <a:ext cx="913661" cy="9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03B4DF-569C-C247-8822-02556265976F}"/>
              </a:ext>
            </a:extLst>
          </p:cNvPr>
          <p:cNvGrpSpPr/>
          <p:nvPr/>
        </p:nvGrpSpPr>
        <p:grpSpPr>
          <a:xfrm>
            <a:off x="14328809" y="2810898"/>
            <a:ext cx="8177475" cy="5264038"/>
            <a:chOff x="11859929" y="1818332"/>
            <a:chExt cx="8177475" cy="526403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C8327E-580E-9C4E-9E76-802AB1E0849F}"/>
                </a:ext>
              </a:extLst>
            </p:cNvPr>
            <p:cNvSpPr txBox="1"/>
            <p:nvPr/>
          </p:nvSpPr>
          <p:spPr>
            <a:xfrm>
              <a:off x="11859929" y="3542940"/>
              <a:ext cx="8177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Strategy Solutions works within and across sectors. Healthy communities are created when organizations are strong within each sector and are equipped to maximize the impact of their mission(s). </a:t>
              </a:r>
            </a:p>
            <a:p>
              <a:endPara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28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We work to support healthy organizations and strong sectors.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6A34D-BBBE-BA40-9F36-69C1AEAC8544}"/>
                </a:ext>
              </a:extLst>
            </p:cNvPr>
            <p:cNvSpPr txBox="1"/>
            <p:nvPr/>
          </p:nvSpPr>
          <p:spPr>
            <a:xfrm>
              <a:off x="11866800" y="1818332"/>
              <a:ext cx="8170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Creating healthier communities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35681" y="10004408"/>
            <a:ext cx="8170604" cy="2843609"/>
            <a:chOff x="14335681" y="10004408"/>
            <a:chExt cx="8170604" cy="28436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About Strategy Solutions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0395429" y="10004408"/>
              <a:ext cx="2078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Our Approach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8CABF4-8D55-4944-981A-06656A8AB53B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9BFBAA4C-C37B-FC4E-80B8-5E99FBA09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0C73A2EF-48BE-8847-88AF-F8E6DEDD8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5" y="2598109"/>
            <a:ext cx="13519585" cy="106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A5E1098-3322-1F45-84F3-B7613CC3C0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7" b="24877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B124D-0EB6-1948-9A5E-3A0C898A04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52F1F6-C30C-8444-9C0F-86652233D932}"/>
              </a:ext>
            </a:extLst>
          </p:cNvPr>
          <p:cNvSpPr/>
          <p:nvPr/>
        </p:nvSpPr>
        <p:spPr>
          <a:xfrm>
            <a:off x="-1" y="1784484"/>
            <a:ext cx="24377651" cy="8370169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69CDC2-04BA-5C46-A94D-923FB8FEA43A}"/>
              </a:ext>
            </a:extLst>
          </p:cNvPr>
          <p:cNvSpPr txBox="1"/>
          <p:nvPr/>
        </p:nvSpPr>
        <p:spPr>
          <a:xfrm>
            <a:off x="1734583" y="10791277"/>
            <a:ext cx="10282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Robert Amara was an economist, futurist and former CEO of </a:t>
            </a:r>
          </a:p>
          <a:p>
            <a:r>
              <a:rPr lang="en-US" sz="28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Institute for the Future and was quoted by Ian Morrison, his successor in his book </a:t>
            </a:r>
            <a:r>
              <a:rPr lang="en-US" sz="2800" u="sng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Second Curve. </a:t>
            </a:r>
            <a:endParaRPr lang="en-US" sz="28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0D7CEC54-96AD-8B4D-9798-077B371D4A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655" y="3745735"/>
            <a:ext cx="9242426" cy="1281152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0000823-3D60-DC45-B1EF-29A32C704670}"/>
              </a:ext>
            </a:extLst>
          </p:cNvPr>
          <p:cNvSpPr txBox="1"/>
          <p:nvPr/>
        </p:nvSpPr>
        <p:spPr>
          <a:xfrm flipH="1">
            <a:off x="1840885" y="4465686"/>
            <a:ext cx="1081462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Our Reality:</a:t>
            </a:r>
          </a:p>
          <a:p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The world has changed.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98427-BCEF-4C3A-8F06-C8A698367584}"/>
              </a:ext>
            </a:extLst>
          </p:cNvPr>
          <p:cNvSpPr txBox="1"/>
          <p:nvPr/>
        </p:nvSpPr>
        <p:spPr>
          <a:xfrm>
            <a:off x="13881482" y="5527515"/>
            <a:ext cx="736867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Amara’s Law:</a:t>
            </a:r>
          </a:p>
          <a:p>
            <a:pPr algn="ctr"/>
            <a:endParaRPr lang="en-US" sz="5400" dirty="0">
              <a:solidFill>
                <a:schemeClr val="tx2"/>
              </a:solidFill>
            </a:endParaRPr>
          </a:p>
          <a:p>
            <a:pPr algn="ctr"/>
            <a:r>
              <a:rPr lang="en-US" sz="5400" dirty="0">
                <a:solidFill>
                  <a:schemeClr val="tx2"/>
                </a:solidFill>
              </a:rPr>
              <a:t>We all have a tendency to overestimate the impact of phenomena in the short run and underestimate it in </a:t>
            </a:r>
          </a:p>
          <a:p>
            <a:pPr algn="ctr"/>
            <a:r>
              <a:rPr lang="en-US" sz="5400" dirty="0">
                <a:solidFill>
                  <a:schemeClr val="tx2"/>
                </a:solidFill>
              </a:rPr>
              <a:t>the long run.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0FCBA-72D0-BE47-B931-464A0909826B}"/>
              </a:ext>
            </a:extLst>
          </p:cNvPr>
          <p:cNvSpPr txBox="1"/>
          <p:nvPr/>
        </p:nvSpPr>
        <p:spPr>
          <a:xfrm>
            <a:off x="426299" y="756783"/>
            <a:ext cx="733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7BF3791D-78C8-4145-AD55-195CE75E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4328806" y="3949087"/>
            <a:ext cx="93001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5A5A6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Limited resources;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5A5A6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Increased demands on nonprofits, stemming from increased needs in communities; and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5A5A6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growing awareness that every nonprofit and board member needs to be an active, vocal advocate for her/his nonprofit’s mission to affect policies in the community, and at a national level.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1828BB-2559-D04A-8229-11068866DDDF}"/>
              </a:ext>
            </a:extLst>
          </p:cNvPr>
          <p:cNvSpPr txBox="1"/>
          <p:nvPr/>
        </p:nvSpPr>
        <p:spPr>
          <a:xfrm>
            <a:off x="14363585" y="11926871"/>
            <a:ext cx="930809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Nonprofit Trends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C97BA3-B835-0846-8E03-2FEDD08200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Picture 8" descr="A picture containing wooden, blue, small, sitting&#10;&#10;Description automatically generated">
            <a:extLst>
              <a:ext uri="{FF2B5EF4-FFF2-40B4-BE49-F238E27FC236}">
                <a16:creationId xmlns:a16="http://schemas.microsoft.com/office/drawing/2014/main" id="{F20D4827-C253-3F41-8F66-732B0F2D1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r="119"/>
          <a:stretch/>
        </p:blipFill>
        <p:spPr>
          <a:xfrm>
            <a:off x="-1066802" y="1784484"/>
            <a:ext cx="14356080" cy="1219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35CACE-B2F8-6A4A-BF04-01C81F7FD795}"/>
              </a:ext>
            </a:extLst>
          </p:cNvPr>
          <p:cNvSpPr/>
          <p:nvPr/>
        </p:nvSpPr>
        <p:spPr>
          <a:xfrm>
            <a:off x="14591814" y="8947652"/>
            <a:ext cx="97858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 nonprofits said they would run out of cash in less than six months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B6B02F-4906-AB4E-96FB-A096AB50BA81}"/>
              </a:ext>
            </a:extLst>
          </p:cNvPr>
          <p:cNvSpPr/>
          <p:nvPr/>
        </p:nvSpPr>
        <p:spPr>
          <a:xfrm>
            <a:off x="14328806" y="8055099"/>
            <a:ext cx="19639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75</a:t>
            </a:r>
            <a:r>
              <a:rPr lang="en-US" sz="6600" b="1" baseline="30000" dirty="0">
                <a:solidFill>
                  <a:schemeClr val="accent1"/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%</a:t>
            </a:r>
            <a:r>
              <a:rPr lang="en-US" sz="6600" b="1" dirty="0">
                <a:solidFill>
                  <a:schemeClr val="accent1"/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en-US" sz="66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1855F3-4438-C24F-B16B-67E87AD50FA8}"/>
              </a:ext>
            </a:extLst>
          </p:cNvPr>
          <p:cNvSpPr/>
          <p:nvPr/>
        </p:nvSpPr>
        <p:spPr>
          <a:xfrm>
            <a:off x="14816487" y="10652705"/>
            <a:ext cx="8849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2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said they had only enough funds to last, at the most, for a month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95E67F-FBF8-2645-9164-7362699224B1}"/>
              </a:ext>
            </a:extLst>
          </p:cNvPr>
          <p:cNvSpPr/>
          <p:nvPr/>
        </p:nvSpPr>
        <p:spPr>
          <a:xfrm>
            <a:off x="22072013" y="9544709"/>
            <a:ext cx="18421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19</a:t>
            </a:r>
            <a:r>
              <a:rPr lang="en-US" sz="6600" b="1" baseline="30000" dirty="0">
                <a:solidFill>
                  <a:schemeClr val="accent1"/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%</a:t>
            </a:r>
            <a:r>
              <a:rPr lang="en-US" sz="6600" b="1" dirty="0">
                <a:solidFill>
                  <a:schemeClr val="accent1"/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en-US" sz="66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FDEA25-0B65-BE43-9C6D-0662A507CA5D}"/>
              </a:ext>
            </a:extLst>
          </p:cNvPr>
          <p:cNvSpPr txBox="1"/>
          <p:nvPr/>
        </p:nvSpPr>
        <p:spPr>
          <a:xfrm>
            <a:off x="14335680" y="2810898"/>
            <a:ext cx="8170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Nonprofits live on the edge, pouring everything they have into their mission.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5EB2B-9A7D-CB4F-87CA-ADCAB6F94566}"/>
              </a:ext>
            </a:extLst>
          </p:cNvPr>
          <p:cNvSpPr txBox="1"/>
          <p:nvPr/>
        </p:nvSpPr>
        <p:spPr>
          <a:xfrm>
            <a:off x="17334819" y="6984427"/>
            <a:ext cx="6294176" cy="54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8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Source: National Council on Nonprofits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ACB061-33C4-2946-A587-88EAD6FF2963}"/>
              </a:ext>
            </a:extLst>
          </p:cNvPr>
          <p:cNvSpPr txBox="1"/>
          <p:nvPr/>
        </p:nvSpPr>
        <p:spPr>
          <a:xfrm>
            <a:off x="17091357" y="10928173"/>
            <a:ext cx="6574842" cy="54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8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Source: National Finance Fund</a:t>
            </a:r>
          </a:p>
        </p:txBody>
      </p:sp>
    </p:spTree>
    <p:extLst>
      <p:ext uri="{BB962C8B-B14F-4D97-AF65-F5344CB8AC3E}">
        <p14:creationId xmlns:p14="http://schemas.microsoft.com/office/powerpoint/2010/main" val="29143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3981590" y="3131307"/>
            <a:ext cx="1059963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Nonprofit Networking Platforms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Earned Income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373737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Private Sector Interaction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373737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Greater Focus on Mission and Priorities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Growing ‘Attention Economy’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373737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Innovative Sustainability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Easier, More Personalized Giving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373737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Nonprofits as Catalysts for Private-Public Partnership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 of Cutting-Edge Technology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373737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Donations Via 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373737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More Women of Color in Leadership Positions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1828BB-2559-D04A-8229-11068866DDDF}"/>
              </a:ext>
            </a:extLst>
          </p:cNvPr>
          <p:cNvSpPr txBox="1"/>
          <p:nvPr/>
        </p:nvSpPr>
        <p:spPr>
          <a:xfrm>
            <a:off x="14358109" y="11617676"/>
            <a:ext cx="930809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2020 Nonprofit Trends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6" name="Picture Placeholder 5" descr="A picture containing person, indoor, table, food&#10;&#10;Description automatically generated">
            <a:extLst>
              <a:ext uri="{FF2B5EF4-FFF2-40B4-BE49-F238E27FC236}">
                <a16:creationId xmlns:a16="http://schemas.microsoft.com/office/drawing/2014/main" id="{4C4C21B5-46A6-6644-A850-15FEF591F9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12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37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7CE8E9-587D-C641-BB59-4677031FF849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13" name="Picture Placeholder 10" descr="A close up of a flag&#10;&#10;Description automatically generated">
            <a:extLst>
              <a:ext uri="{FF2B5EF4-FFF2-40B4-BE49-F238E27FC236}">
                <a16:creationId xmlns:a16="http://schemas.microsoft.com/office/drawing/2014/main" id="{8010DB2D-AF14-7845-8B3A-6BDD2D9F50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5107"/>
          <a:stretch>
            <a:fillRect/>
          </a:stretch>
        </p:blipFill>
        <p:spPr/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C73C6-004B-8B42-AAA3-C1BFFFF95758}"/>
              </a:ext>
            </a:extLst>
          </p:cNvPr>
          <p:cNvGrpSpPr/>
          <p:nvPr/>
        </p:nvGrpSpPr>
        <p:grpSpPr>
          <a:xfrm>
            <a:off x="14358110" y="9794074"/>
            <a:ext cx="9308089" cy="3305274"/>
            <a:chOff x="14335681" y="10004408"/>
            <a:chExt cx="8170604" cy="330527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A59468-387D-5A45-981D-539172F2B499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2585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Doing the same thing over and over, expecting different results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EF028-2230-EE42-A6B9-C9ABD1C11862}"/>
                </a:ext>
              </a:extLst>
            </p:cNvPr>
            <p:cNvSpPr txBox="1"/>
            <p:nvPr/>
          </p:nvSpPr>
          <p:spPr>
            <a:xfrm>
              <a:off x="21118302" y="10004408"/>
              <a:ext cx="135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INSANITY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DE656B-360B-8D4E-9AE1-B82953204985}"/>
              </a:ext>
            </a:extLst>
          </p:cNvPr>
          <p:cNvGrpSpPr/>
          <p:nvPr/>
        </p:nvGrpSpPr>
        <p:grpSpPr>
          <a:xfrm>
            <a:off x="14328809" y="3415552"/>
            <a:ext cx="8177475" cy="3907207"/>
            <a:chOff x="11859929" y="1818332"/>
            <a:chExt cx="8177475" cy="323500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A8F16D-83BC-6A46-97A1-62A74642E6FF}"/>
                </a:ext>
              </a:extLst>
            </p:cNvPr>
            <p:cNvSpPr txBox="1"/>
            <p:nvPr/>
          </p:nvSpPr>
          <p:spPr>
            <a:xfrm>
              <a:off x="11859929" y="2683454"/>
              <a:ext cx="8177475" cy="236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2">
                      <a:lumMod val="25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If you want your organization to be sustainable, you have to “rethink” how you deliver programs and services and be able to “go virtual” when necessary now and in the future.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2846C4-A9AD-3D4C-87F9-1C864E7A8BEE}"/>
                </a:ext>
              </a:extLst>
            </p:cNvPr>
            <p:cNvSpPr txBox="1"/>
            <p:nvPr/>
          </p:nvSpPr>
          <p:spPr>
            <a:xfrm>
              <a:off x="11866800" y="1818332"/>
              <a:ext cx="8170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Truth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1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1095556" y="10367229"/>
            <a:ext cx="10485120" cy="1550948"/>
            <a:chOff x="13715749" y="10004408"/>
            <a:chExt cx="8790536" cy="155094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3715749" y="10724359"/>
              <a:ext cx="879053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Going Virtual</a:t>
              </a:r>
              <a:endParaRPr lang="en-US" sz="138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0453030" y="10004408"/>
              <a:ext cx="198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PERSEVERENCE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1093270" y="10739873"/>
            <a:ext cx="1218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445469"/>
                </a:solidFill>
              </a:rPr>
              <a:t>In the very short run, it could be as easy as using “Zoom”</a:t>
            </a:r>
          </a:p>
          <a:p>
            <a:pPr algn="ctr"/>
            <a:r>
              <a:rPr lang="en-US" sz="4000" dirty="0">
                <a:solidFill>
                  <a:srgbClr val="445469"/>
                </a:solidFill>
              </a:rPr>
              <a:t>or some other web-based communications 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733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Virtual: Strategies for Program Sustainability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5172198" y="4172708"/>
            <a:ext cx="7925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world has changed. </a:t>
            </a:r>
          </a:p>
        </p:txBody>
      </p:sp>
      <p:pic>
        <p:nvPicPr>
          <p:cNvPr id="6" name="Picture Placeholder 5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27E2D930-159D-EB43-AA77-5D60FC7177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3" b="27483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4C7A60-B350-5C4B-BAF7-50755C3AB498}"/>
              </a:ext>
            </a:extLst>
          </p:cNvPr>
          <p:cNvSpPr/>
          <p:nvPr/>
        </p:nvSpPr>
        <p:spPr>
          <a:xfrm>
            <a:off x="0" y="1784484"/>
            <a:ext cx="24377651" cy="7228885"/>
          </a:xfrm>
          <a:prstGeom prst="rect">
            <a:avLst/>
          </a:prstGeom>
          <a:gradFill>
            <a:gsLst>
              <a:gs pos="29000">
                <a:schemeClr val="accent1">
                  <a:alpha val="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3E23288FF564B81CBA2042BA629CA" ma:contentTypeVersion="10" ma:contentTypeDescription="Create a new document." ma:contentTypeScope="" ma:versionID="5600bf3e58d890b25e9ac25f9779577a">
  <xsd:schema xmlns:xsd="http://www.w3.org/2001/XMLSchema" xmlns:xs="http://www.w3.org/2001/XMLSchema" xmlns:p="http://schemas.microsoft.com/office/2006/metadata/properties" xmlns:ns2="87f85388-e3ee-4d88-99c1-c3414e09120d" targetNamespace="http://schemas.microsoft.com/office/2006/metadata/properties" ma:root="true" ma:fieldsID="5de537d23a3043385a447b14353ab4ce" ns2:_="">
    <xsd:import namespace="87f85388-e3ee-4d88-99c1-c3414e091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85388-e3ee-4d88-99c1-c3414e091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8F0066-4BA9-4BE0-B5C7-E6008D368D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5F50FD-2186-4F30-BA19-52D171D1C4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f85388-e3ee-4d88-99c1-c3414e091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0D701F-251F-495D-8634-3FA8CCFCB92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95057</TotalTime>
  <Words>1393</Words>
  <Application>Microsoft Macintosh PowerPoint</Application>
  <PresentationFormat>Custom</PresentationFormat>
  <Paragraphs>257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Lato</vt:lpstr>
      <vt:lpstr>Lato Light</vt:lpstr>
      <vt:lpstr>Montserrat</vt:lpstr>
      <vt:lpstr>Montserrat Light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Catrabone, Jacqui</dc:creator>
  <cp:keywords/>
  <dc:description/>
  <cp:lastModifiedBy>Ann Camp</cp:lastModifiedBy>
  <cp:revision>15570</cp:revision>
  <dcterms:created xsi:type="dcterms:W3CDTF">2014-11-12T21:47:38Z</dcterms:created>
  <dcterms:modified xsi:type="dcterms:W3CDTF">2020-05-04T13:55:41Z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0x0101001D43E23288FF564B81CBA2042BA629CA</vt:lpwstr>
  </property>
</Properties>
</file>