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9" r:id="rId4"/>
  </p:sldMasterIdLst>
  <p:notesMasterIdLst>
    <p:notesMasterId r:id="rId17"/>
  </p:notesMasterIdLst>
  <p:sldIdLst>
    <p:sldId id="4412" r:id="rId5"/>
    <p:sldId id="4433" r:id="rId6"/>
    <p:sldId id="4420" r:id="rId7"/>
    <p:sldId id="4454" r:id="rId8"/>
    <p:sldId id="4417" r:id="rId9"/>
    <p:sldId id="4455" r:id="rId10"/>
    <p:sldId id="4462" r:id="rId11"/>
    <p:sldId id="4458" r:id="rId12"/>
    <p:sldId id="4463" r:id="rId13"/>
    <p:sldId id="4441" r:id="rId14"/>
    <p:sldId id="4457" r:id="rId15"/>
    <p:sldId id="4465" r:id="rId16"/>
  </p:sldIdLst>
  <p:sldSz cx="24377650" cy="13716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5" pos="14470" userDrawn="1">
          <p15:clr>
            <a:srgbClr val="A4A3A4"/>
          </p15:clr>
        </p15:guide>
        <p15:guide id="52" pos="7678" userDrawn="1">
          <p15:clr>
            <a:srgbClr val="A4A3A4"/>
          </p15:clr>
        </p15:guide>
        <p15:guide id="53" orient="horz" pos="4320" userDrawn="1">
          <p15:clr>
            <a:srgbClr val="A4A3A4"/>
          </p15:clr>
        </p15:guide>
        <p15:guide id="55" pos="12526" userDrawn="1">
          <p15:clr>
            <a:srgbClr val="A4A3A4"/>
          </p15:clr>
        </p15:guide>
        <p15:guide id="56" orient="horz" pos="69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453255"/>
    <a:srgbClr val="A8B905"/>
    <a:srgbClr val="893589"/>
    <a:srgbClr val="E40709"/>
    <a:srgbClr val="F2F2F2"/>
    <a:srgbClr val="373737"/>
    <a:srgbClr val="445469"/>
    <a:srgbClr val="000000"/>
    <a:srgbClr val="5A5A66"/>
    <a:srgbClr val="6261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91" autoAdjust="0"/>
    <p:restoredTop sz="95918" autoAdjust="0"/>
  </p:normalViewPr>
  <p:slideViewPr>
    <p:cSldViewPr snapToGrid="0" snapToObjects="1">
      <p:cViewPr varScale="1">
        <p:scale>
          <a:sx n="61" d="100"/>
          <a:sy n="61" d="100"/>
        </p:scale>
        <p:origin x="440" y="240"/>
      </p:cViewPr>
      <p:guideLst>
        <p:guide pos="14470"/>
        <p:guide pos="7678"/>
        <p:guide orient="horz" pos="4320"/>
        <p:guide pos="12526"/>
        <p:guide orient="horz" pos="6984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ontserrat Light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ontserrat Light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ontserrat Light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ontserrat Light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1pPr>
    <a:lvl2pPr marL="914217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2pPr>
    <a:lvl3pPr marL="1828434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3pPr>
    <a:lvl4pPr marL="2742651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4pPr>
    <a:lvl5pPr marL="3656868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834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172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584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08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248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76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638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011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760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717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8ACC0-B89C-5B4F-8ED8-D842C7896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</p:spPr>
        <p:txBody>
          <a:bodyPr anchor="b"/>
          <a:lstStyle>
            <a:lvl1pPr algn="ctr">
              <a:defRPr sz="11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3C43A8-CBB0-8C4C-8E3F-1966BDA0C4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E3F7C-3CDD-0146-9568-CE7C8F2FC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643E3-31A4-754C-8C4C-58B3A0DCB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8CEE2-70AC-4D49-8B82-A6BE80810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37357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AAF8-16E1-CB4E-BC93-6B856CE1F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22399D-5986-BA41-ADAA-DD223615E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3C94C-5992-744D-BB58-E87574E73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0C1BA-BF11-684C-8200-2579B850D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9F7FB-3868-724E-B403-E82D21A8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70662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1E35C8-DC07-4849-A5D6-C908F9BF78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5256" y="730250"/>
            <a:ext cx="5256431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8118C4-8431-5C4C-9FF9-3A57F64933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5963" y="730250"/>
            <a:ext cx="15464572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B03E9-E21F-9447-9557-3CDF08833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C3B8D-5283-6B4A-981F-FA1068824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A3E72-51F9-5E47-A3C9-FA8DDC81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19676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D9DD6903-31DD-5348-931E-827644FF87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311148" y="1784484"/>
            <a:ext cx="24999948" cy="122188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97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i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D9DD6903-31DD-5348-931E-827644FF87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784484"/>
            <a:ext cx="13289278" cy="119315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444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Fi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BA16FEFD-A5CB-3F42-878B-2DA6A9E4AD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894425" y="3752391"/>
            <a:ext cx="4642338" cy="46423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 dirty="0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D9DD6903-31DD-5348-931E-827644FF87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54154" y="3752391"/>
            <a:ext cx="4642338" cy="46423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228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61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Fi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D9DD6903-31DD-5348-931E-827644FF87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784484"/>
            <a:ext cx="24377650" cy="6855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077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Fi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61B91CC-F2B9-9648-B6CD-0FA20151B7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311148" y="1784484"/>
            <a:ext cx="24999948" cy="83701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BA16FEFD-A5CB-3F42-878B-2DA6A9E4AD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385964" y="4577856"/>
            <a:ext cx="8359707" cy="110916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614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53BAF-3312-DE49-ADD3-829FBCD1B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F80AC-72A3-DF41-8CD2-F79107CB8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4B402-55F3-DB41-99FB-460CCFB8A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B3000-E194-7F47-A12B-7769B158A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02CEF-20DA-804B-88A5-725A210B7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61536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90F19-837F-6C46-BFA0-6EEAAEA1F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267" y="3419477"/>
            <a:ext cx="21025723" cy="5705474"/>
          </a:xfrm>
        </p:spPr>
        <p:txBody>
          <a:bodyPr anchor="b"/>
          <a:lstStyle>
            <a:lvl1pPr>
              <a:defRPr sz="11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A7E0CF-A1BC-0F49-823D-CC55CA69C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267" y="9178927"/>
            <a:ext cx="21025723" cy="3000374"/>
          </a:xfrm>
        </p:spPr>
        <p:txBody>
          <a:bodyPr/>
          <a:lstStyle>
            <a:lvl1pPr marL="0" indent="0">
              <a:buNone/>
              <a:defRPr sz="4799">
                <a:solidFill>
                  <a:schemeClr val="tx1">
                    <a:tint val="75000"/>
                  </a:schemeClr>
                </a:solidFill>
              </a:defRPr>
            </a:lvl1pPr>
            <a:lvl2pPr marL="914171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FD850-C988-0444-BB61-3C6B3FE3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0F225-F003-1A44-B832-B0362CC14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8EEAE-034B-9048-AE19-58879934B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0429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FE66D-B3D0-6541-846D-D51E54D4B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4FE60-9E42-FC43-A229-F7C524C240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5964" y="3651250"/>
            <a:ext cx="10360501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4228D-8873-9141-AD38-1FF9561E7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1185" y="3651250"/>
            <a:ext cx="10360501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39C27A-9785-A744-82F8-043A5E747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E7C55F-9E82-0146-AA39-00551CD5F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60738-CA66-D84B-B76F-FB41FD5C8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89373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2C85D-1611-BA4B-A847-E418DEE27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39" y="730251"/>
            <a:ext cx="21025723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1ECE98-5697-6D40-9F8B-75C794031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139" y="3362326"/>
            <a:ext cx="10312888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30C146-CED4-2541-A322-ED4F54736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139" y="5010150"/>
            <a:ext cx="10312888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EC6737-6D7D-FB48-8A27-21B8BD404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1186" y="3362326"/>
            <a:ext cx="10363676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6A7FB6-511C-594D-9917-EDCCF699FC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1186" y="5010150"/>
            <a:ext cx="103636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3C9260-AA70-0548-A580-8C7B8DC74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D22097-B7DE-B743-898E-9F2A26E7C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5A3084-A333-3D4D-8975-BC3DED19B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86465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FB408-32B3-1F4E-B363-7EB251644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2E6975-B578-9A48-B15C-CE7BECFB9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F97503-B193-AE43-9C6F-6E013ABA7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5C9CB-B029-AD47-B855-E462D3611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34060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FC7D32-6C14-B743-90A1-DC89DBD4B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5/4/20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A11250-FE43-1E45-B11E-1FE22B406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02738F-719E-FE4E-8124-8D9393BC8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889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551C6-1682-9A43-9C73-D70157C18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F9017-56A2-C844-961B-29C0EC630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ED9C1-64A5-2744-9921-CACB6DC14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83EFD-AD81-9449-8E77-D2B355F09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22935-060E-7A44-844F-18CCD1F33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7C295-654D-5C4B-A5A8-BDAB0846F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56947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86743-6341-9346-BCAF-8D85DD1D7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CE6656-E0E1-F745-B720-0ADCAA9D0C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 marL="0" indent="0">
              <a:buNone/>
              <a:defRPr sz="6398"/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F4786-E205-794F-8AAB-26BC178065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3D81C3-ABAB-6D42-BB45-80792BD8D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3622C-31F5-5940-B970-48CA85F57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BC57C5-FF00-984E-9496-1137765CF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45581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11CD4E-7FFB-7C45-80F5-3F194B59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26319-1523-BE4A-814C-CC2ACAC3B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02897-2F29-B240-A881-C8BBA5781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00BA8-F0AF-AD48-88BD-E2A40582F4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861BD-6D5E-2546-BFAA-A950CDAD36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86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  <p:sldLayoutId id="2147484051" r:id="rId12"/>
    <p:sldLayoutId id="2147484052" r:id="rId13"/>
    <p:sldLayoutId id="2147484054" r:id="rId14"/>
    <p:sldLayoutId id="2147483977" r:id="rId15"/>
    <p:sldLayoutId id="2147484055" r:id="rId16"/>
    <p:sldLayoutId id="2147484056" r:id="rId17"/>
  </p:sldLayoutIdLst>
  <p:hf hdr="0" ftr="0" dt="0"/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ohn@getstrategy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john@getstrategy.com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train, blue, white, track&#10;&#10;Description automatically generated">
            <a:extLst>
              <a:ext uri="{FF2B5EF4-FFF2-40B4-BE49-F238E27FC236}">
                <a16:creationId xmlns:a16="http://schemas.microsoft.com/office/drawing/2014/main" id="{E021A132-956B-C145-8315-2EEC2767271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9" b="13329"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FD5417B-5649-AA4B-BF84-3BD3067849C2}"/>
              </a:ext>
            </a:extLst>
          </p:cNvPr>
          <p:cNvSpPr/>
          <p:nvPr/>
        </p:nvSpPr>
        <p:spPr>
          <a:xfrm>
            <a:off x="1" y="1757444"/>
            <a:ext cx="24377649" cy="11931516"/>
          </a:xfrm>
          <a:prstGeom prst="rect">
            <a:avLst/>
          </a:prstGeom>
          <a:gradFill>
            <a:gsLst>
              <a:gs pos="29000">
                <a:schemeClr val="accent1">
                  <a:alpha val="80000"/>
                </a:schemeClr>
              </a:gs>
              <a:gs pos="74000">
                <a:schemeClr val="accent2">
                  <a:alpha val="8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793E88-AD7A-584C-955C-902AE0884AA5}"/>
              </a:ext>
            </a:extLst>
          </p:cNvPr>
          <p:cNvSpPr/>
          <p:nvPr/>
        </p:nvSpPr>
        <p:spPr>
          <a:xfrm>
            <a:off x="0" y="-1352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E9306D-94C4-7842-99F0-28587C8E6304}"/>
              </a:ext>
            </a:extLst>
          </p:cNvPr>
          <p:cNvSpPr txBox="1"/>
          <p:nvPr/>
        </p:nvSpPr>
        <p:spPr>
          <a:xfrm>
            <a:off x="1943813" y="6858000"/>
            <a:ext cx="20490023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Were Shut Down, Now What?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HOSTED BY:  </a:t>
            </a:r>
            <a:r>
              <a:rPr lang="en-US" sz="3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Jacqui </a:t>
            </a:r>
            <a:r>
              <a:rPr lang="en-US" sz="3600" dirty="0" err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Catrabone</a:t>
            </a:r>
            <a:r>
              <a:rPr lang="en-US" sz="3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, MA</a:t>
            </a:r>
            <a:endParaRPr lang="en-US" sz="36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info@getstrategy.com | www.getstrategy.com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2E2497-C8AA-A74F-BF48-07BC4ECB1D11}"/>
              </a:ext>
            </a:extLst>
          </p:cNvPr>
          <p:cNvSpPr txBox="1"/>
          <p:nvPr/>
        </p:nvSpPr>
        <p:spPr>
          <a:xfrm>
            <a:off x="501945" y="768536"/>
            <a:ext cx="5627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Planning Through Crisis Webinar Series</a:t>
            </a:r>
          </a:p>
        </p:txBody>
      </p:sp>
      <p:pic>
        <p:nvPicPr>
          <p:cNvPr id="8" name="Picture 7" descr="A picture containing umbrella, clock&#10;&#10;Description automatically generated">
            <a:extLst>
              <a:ext uri="{FF2B5EF4-FFF2-40B4-BE49-F238E27FC236}">
                <a16:creationId xmlns:a16="http://schemas.microsoft.com/office/drawing/2014/main" id="{C0E84F21-C6C6-304B-9A1C-0CC98D3BE1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856" y="392881"/>
            <a:ext cx="913661" cy="913661"/>
          </a:xfrm>
          <a:prstGeom prst="rect">
            <a:avLst/>
          </a:prstGeom>
        </p:spPr>
      </p:pic>
      <p:pic>
        <p:nvPicPr>
          <p:cNvPr id="4" name="Picture 3" descr="A picture containing food, drawing, room&#10;&#10;Description automatically generated">
            <a:extLst>
              <a:ext uri="{FF2B5EF4-FFF2-40B4-BE49-F238E27FC236}">
                <a16:creationId xmlns:a16="http://schemas.microsoft.com/office/drawing/2014/main" id="{175E2435-F9FE-C840-9436-898B545EBB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950" y="274845"/>
            <a:ext cx="3654394" cy="1312414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24D1893-46FB-DE41-8318-3D2415F216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5345" y="501483"/>
            <a:ext cx="2508940" cy="87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48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DBDAB8-6C09-C24C-86A7-6EBFEA7ED065}"/>
              </a:ext>
            </a:extLst>
          </p:cNvPr>
          <p:cNvGrpSpPr/>
          <p:nvPr/>
        </p:nvGrpSpPr>
        <p:grpSpPr>
          <a:xfrm flipH="1">
            <a:off x="1763834" y="2547984"/>
            <a:ext cx="8790536" cy="1827947"/>
            <a:chOff x="13715749" y="10004408"/>
            <a:chExt cx="8790536" cy="182794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1828BB-2559-D04A-8229-11068866DDDF}"/>
                </a:ext>
              </a:extLst>
            </p:cNvPr>
            <p:cNvSpPr txBox="1"/>
            <p:nvPr/>
          </p:nvSpPr>
          <p:spPr>
            <a:xfrm>
              <a:off x="13715749" y="10724359"/>
              <a:ext cx="8790536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tx2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GNO Analysis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E2BBDEF-14B1-F548-A646-12D54EB484A3}"/>
                </a:ext>
              </a:extLst>
            </p:cNvPr>
            <p:cNvSpPr txBox="1"/>
            <p:nvPr/>
          </p:nvSpPr>
          <p:spPr>
            <a:xfrm>
              <a:off x="20739863" y="10004408"/>
              <a:ext cx="1701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pc="3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PRIORITIZE</a:t>
              </a:r>
              <a:endPara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85ADBB-2B5C-FF42-ABD7-5717F7D67D02}"/>
              </a:ext>
            </a:extLst>
          </p:cNvPr>
          <p:cNvSpPr txBox="1"/>
          <p:nvPr/>
        </p:nvSpPr>
        <p:spPr>
          <a:xfrm>
            <a:off x="501945" y="768536"/>
            <a:ext cx="346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Planning Through Crisis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2224C7D-D39D-B840-83F7-3AF0C584A235}"/>
              </a:ext>
            </a:extLst>
          </p:cNvPr>
          <p:cNvSpPr/>
          <p:nvPr/>
        </p:nvSpPr>
        <p:spPr>
          <a:xfrm>
            <a:off x="1763834" y="9308230"/>
            <a:ext cx="8402201" cy="320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8C227B7-F52E-B349-A824-7224E0FE1211}"/>
              </a:ext>
            </a:extLst>
          </p:cNvPr>
          <p:cNvSpPr/>
          <p:nvPr/>
        </p:nvSpPr>
        <p:spPr>
          <a:xfrm>
            <a:off x="7987724" y="7708030"/>
            <a:ext cx="8402201" cy="320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C293B0A-4CCD-5742-8EEA-CEF72046E85E}"/>
              </a:ext>
            </a:extLst>
          </p:cNvPr>
          <p:cNvSpPr/>
          <p:nvPr/>
        </p:nvSpPr>
        <p:spPr>
          <a:xfrm>
            <a:off x="14211615" y="6107830"/>
            <a:ext cx="8402201" cy="320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3C4D64A-8B6B-5E48-8BFB-67B85415FCC3}"/>
              </a:ext>
            </a:extLst>
          </p:cNvPr>
          <p:cNvGrpSpPr/>
          <p:nvPr/>
        </p:nvGrpSpPr>
        <p:grpSpPr>
          <a:xfrm>
            <a:off x="19958901" y="2643795"/>
            <a:ext cx="2654915" cy="2654914"/>
            <a:chOff x="9966939" y="6254298"/>
            <a:chExt cx="4377760" cy="4377760"/>
          </a:xfrm>
          <a:solidFill>
            <a:srgbClr val="E40709"/>
          </a:solidFill>
        </p:grpSpPr>
        <p:sp>
          <p:nvSpPr>
            <p:cNvPr id="41" name="Donut 11">
              <a:extLst>
                <a:ext uri="{FF2B5EF4-FFF2-40B4-BE49-F238E27FC236}">
                  <a16:creationId xmlns:a16="http://schemas.microsoft.com/office/drawing/2014/main" id="{A8B36A6B-DCD1-8043-B603-5AB42FFCDF92}"/>
                </a:ext>
              </a:extLst>
            </p:cNvPr>
            <p:cNvSpPr/>
            <p:nvPr/>
          </p:nvSpPr>
          <p:spPr>
            <a:xfrm>
              <a:off x="9966939" y="6254298"/>
              <a:ext cx="4377760" cy="4377760"/>
            </a:xfrm>
            <a:prstGeom prst="donut">
              <a:avLst>
                <a:gd name="adj" fmla="val 10234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2" name="Donut 11">
              <a:extLst>
                <a:ext uri="{FF2B5EF4-FFF2-40B4-BE49-F238E27FC236}">
                  <a16:creationId xmlns:a16="http://schemas.microsoft.com/office/drawing/2014/main" id="{8F9DD298-CB74-9C48-8E7D-BECAFEA231ED}"/>
                </a:ext>
              </a:extLst>
            </p:cNvPr>
            <p:cNvSpPr/>
            <p:nvPr/>
          </p:nvSpPr>
          <p:spPr>
            <a:xfrm>
              <a:off x="10881388" y="7168747"/>
              <a:ext cx="2548862" cy="2548862"/>
            </a:xfrm>
            <a:prstGeom prst="donut">
              <a:avLst>
                <a:gd name="adj" fmla="val 17740"/>
              </a:avLst>
            </a:prstGeom>
            <a:solidFill>
              <a:srgbClr val="E4070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EAA5EEC-2E27-FE4F-802B-B2AB296AECC3}"/>
                </a:ext>
              </a:extLst>
            </p:cNvPr>
            <p:cNvSpPr/>
            <p:nvPr/>
          </p:nvSpPr>
          <p:spPr>
            <a:xfrm>
              <a:off x="11679746" y="7967105"/>
              <a:ext cx="952146" cy="952146"/>
            </a:xfrm>
            <a:prstGeom prst="ellipse">
              <a:avLst/>
            </a:prstGeom>
            <a:solidFill>
              <a:srgbClr val="E40709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accent1"/>
                </a:solidFill>
                <a:latin typeface="+mj-lt"/>
              </a:endParaRPr>
            </a:p>
          </p:txBody>
        </p:sp>
      </p:grpSp>
      <p:sp>
        <p:nvSpPr>
          <p:cNvPr id="44" name="Right Arrow 43">
            <a:extLst>
              <a:ext uri="{FF2B5EF4-FFF2-40B4-BE49-F238E27FC236}">
                <a16:creationId xmlns:a16="http://schemas.microsoft.com/office/drawing/2014/main" id="{FFA36E3A-6890-DF4C-9A13-06042C4424C5}"/>
              </a:ext>
            </a:extLst>
          </p:cNvPr>
          <p:cNvSpPr/>
          <p:nvPr/>
        </p:nvSpPr>
        <p:spPr>
          <a:xfrm rot="10240231" flipH="1">
            <a:off x="1643434" y="5311279"/>
            <a:ext cx="17881562" cy="1121044"/>
          </a:xfrm>
          <a:custGeom>
            <a:avLst/>
            <a:gdLst>
              <a:gd name="connsiteX0" fmla="*/ 0 w 17749686"/>
              <a:gd name="connsiteY0" fmla="*/ 262207 h 1121044"/>
              <a:gd name="connsiteX1" fmla="*/ 16683057 w 17749686"/>
              <a:gd name="connsiteY1" fmla="*/ 262207 h 1121044"/>
              <a:gd name="connsiteX2" fmla="*/ 16683057 w 17749686"/>
              <a:gd name="connsiteY2" fmla="*/ 0 h 1121044"/>
              <a:gd name="connsiteX3" fmla="*/ 17749686 w 17749686"/>
              <a:gd name="connsiteY3" fmla="*/ 560522 h 1121044"/>
              <a:gd name="connsiteX4" fmla="*/ 16683057 w 17749686"/>
              <a:gd name="connsiteY4" fmla="*/ 1121044 h 1121044"/>
              <a:gd name="connsiteX5" fmla="*/ 16683057 w 17749686"/>
              <a:gd name="connsiteY5" fmla="*/ 858837 h 1121044"/>
              <a:gd name="connsiteX6" fmla="*/ 0 w 17749686"/>
              <a:gd name="connsiteY6" fmla="*/ 858837 h 1121044"/>
              <a:gd name="connsiteX7" fmla="*/ 0 w 17749686"/>
              <a:gd name="connsiteY7" fmla="*/ 262207 h 1121044"/>
              <a:gd name="connsiteX0" fmla="*/ 0 w 17883999"/>
              <a:gd name="connsiteY0" fmla="*/ 271917 h 1121044"/>
              <a:gd name="connsiteX1" fmla="*/ 16817370 w 17883999"/>
              <a:gd name="connsiteY1" fmla="*/ 262207 h 1121044"/>
              <a:gd name="connsiteX2" fmla="*/ 16817370 w 17883999"/>
              <a:gd name="connsiteY2" fmla="*/ 0 h 1121044"/>
              <a:gd name="connsiteX3" fmla="*/ 17883999 w 17883999"/>
              <a:gd name="connsiteY3" fmla="*/ 560522 h 1121044"/>
              <a:gd name="connsiteX4" fmla="*/ 16817370 w 17883999"/>
              <a:gd name="connsiteY4" fmla="*/ 1121044 h 1121044"/>
              <a:gd name="connsiteX5" fmla="*/ 16817370 w 17883999"/>
              <a:gd name="connsiteY5" fmla="*/ 858837 h 1121044"/>
              <a:gd name="connsiteX6" fmla="*/ 134313 w 17883999"/>
              <a:gd name="connsiteY6" fmla="*/ 858837 h 1121044"/>
              <a:gd name="connsiteX7" fmla="*/ 0 w 17883999"/>
              <a:gd name="connsiteY7" fmla="*/ 271917 h 1121044"/>
              <a:gd name="connsiteX0" fmla="*/ 0 w 17883999"/>
              <a:gd name="connsiteY0" fmla="*/ 271917 h 1121044"/>
              <a:gd name="connsiteX1" fmla="*/ 16817370 w 17883999"/>
              <a:gd name="connsiteY1" fmla="*/ 262207 h 1121044"/>
              <a:gd name="connsiteX2" fmla="*/ 16817370 w 17883999"/>
              <a:gd name="connsiteY2" fmla="*/ 0 h 1121044"/>
              <a:gd name="connsiteX3" fmla="*/ 17883999 w 17883999"/>
              <a:gd name="connsiteY3" fmla="*/ 560522 h 1121044"/>
              <a:gd name="connsiteX4" fmla="*/ 16817370 w 17883999"/>
              <a:gd name="connsiteY4" fmla="*/ 1121044 h 1121044"/>
              <a:gd name="connsiteX5" fmla="*/ 16817370 w 17883999"/>
              <a:gd name="connsiteY5" fmla="*/ 858837 h 1121044"/>
              <a:gd name="connsiteX6" fmla="*/ 84213 w 17883999"/>
              <a:gd name="connsiteY6" fmla="*/ 854712 h 1121044"/>
              <a:gd name="connsiteX7" fmla="*/ 0 w 17883999"/>
              <a:gd name="connsiteY7" fmla="*/ 271917 h 112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83999" h="1121044">
                <a:moveTo>
                  <a:pt x="0" y="271917"/>
                </a:moveTo>
                <a:lnTo>
                  <a:pt x="16817370" y="262207"/>
                </a:lnTo>
                <a:lnTo>
                  <a:pt x="16817370" y="0"/>
                </a:lnTo>
                <a:lnTo>
                  <a:pt x="17883999" y="560522"/>
                </a:lnTo>
                <a:lnTo>
                  <a:pt x="16817370" y="1121044"/>
                </a:lnTo>
                <a:lnTo>
                  <a:pt x="16817370" y="858837"/>
                </a:lnTo>
                <a:lnTo>
                  <a:pt x="84213" y="854712"/>
                </a:lnTo>
                <a:lnTo>
                  <a:pt x="0" y="271917"/>
                </a:lnTo>
                <a:close/>
              </a:path>
            </a:pathLst>
          </a:cu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3705120-F43F-1744-B492-C4BC4B4F8FC8}"/>
              </a:ext>
            </a:extLst>
          </p:cNvPr>
          <p:cNvGrpSpPr/>
          <p:nvPr/>
        </p:nvGrpSpPr>
        <p:grpSpPr>
          <a:xfrm>
            <a:off x="2222035" y="4993594"/>
            <a:ext cx="5263979" cy="4033947"/>
            <a:chOff x="2222035" y="4332192"/>
            <a:chExt cx="5263979" cy="4033947"/>
          </a:xfrm>
        </p:grpSpPr>
        <p:sp>
          <p:nvSpPr>
            <p:cNvPr id="54" name="Freeform 1">
              <a:extLst>
                <a:ext uri="{FF2B5EF4-FFF2-40B4-BE49-F238E27FC236}">
                  <a16:creationId xmlns:a16="http://schemas.microsoft.com/office/drawing/2014/main" id="{1CAC30D3-6753-E340-86F5-50217794C1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700000">
              <a:off x="3761895" y="5301144"/>
              <a:ext cx="1627394" cy="1669461"/>
            </a:xfrm>
            <a:custGeom>
              <a:avLst/>
              <a:gdLst>
                <a:gd name="T0" fmla="*/ 4061 w 5969"/>
                <a:gd name="T1" fmla="*/ 5874 h 6125"/>
                <a:gd name="T2" fmla="*/ 4061 w 5969"/>
                <a:gd name="T3" fmla="*/ 5874 h 6125"/>
                <a:gd name="T4" fmla="*/ 5468 w 5969"/>
                <a:gd name="T5" fmla="*/ 2875 h 6125"/>
                <a:gd name="T6" fmla="*/ 5780 w 5969"/>
                <a:gd name="T7" fmla="*/ 1219 h 6125"/>
                <a:gd name="T8" fmla="*/ 3999 w 5969"/>
                <a:gd name="T9" fmla="*/ 313 h 6125"/>
                <a:gd name="T10" fmla="*/ 2312 w 5969"/>
                <a:gd name="T11" fmla="*/ 94 h 6125"/>
                <a:gd name="T12" fmla="*/ 656 w 5969"/>
                <a:gd name="T13" fmla="*/ 3032 h 6125"/>
                <a:gd name="T14" fmla="*/ 0 w 5969"/>
                <a:gd name="T15" fmla="*/ 5156 h 6125"/>
                <a:gd name="T16" fmla="*/ 3999 w 5969"/>
                <a:gd name="T17" fmla="*/ 6124 h 6125"/>
                <a:gd name="T18" fmla="*/ 4061 w 5969"/>
                <a:gd name="T19" fmla="*/ 5874 h 6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69" h="6125">
                  <a:moveTo>
                    <a:pt x="4061" y="5874"/>
                  </a:moveTo>
                  <a:lnTo>
                    <a:pt x="4061" y="5874"/>
                  </a:lnTo>
                  <a:cubicBezTo>
                    <a:pt x="4249" y="5312"/>
                    <a:pt x="5186" y="3407"/>
                    <a:pt x="5468" y="2875"/>
                  </a:cubicBezTo>
                  <a:cubicBezTo>
                    <a:pt x="5749" y="2344"/>
                    <a:pt x="5968" y="1782"/>
                    <a:pt x="5780" y="1219"/>
                  </a:cubicBezTo>
                  <a:cubicBezTo>
                    <a:pt x="5561" y="657"/>
                    <a:pt x="3999" y="313"/>
                    <a:pt x="3999" y="313"/>
                  </a:cubicBezTo>
                  <a:cubicBezTo>
                    <a:pt x="3999" y="313"/>
                    <a:pt x="3061" y="0"/>
                    <a:pt x="2312" y="94"/>
                  </a:cubicBezTo>
                  <a:cubicBezTo>
                    <a:pt x="1594" y="157"/>
                    <a:pt x="906" y="2188"/>
                    <a:pt x="656" y="3032"/>
                  </a:cubicBezTo>
                  <a:cubicBezTo>
                    <a:pt x="500" y="3563"/>
                    <a:pt x="187" y="4437"/>
                    <a:pt x="0" y="5156"/>
                  </a:cubicBezTo>
                  <a:cubicBezTo>
                    <a:pt x="625" y="5374"/>
                    <a:pt x="2219" y="5874"/>
                    <a:pt x="3999" y="6124"/>
                  </a:cubicBezTo>
                  <a:cubicBezTo>
                    <a:pt x="4030" y="6031"/>
                    <a:pt x="4061" y="5937"/>
                    <a:pt x="4061" y="5874"/>
                  </a:cubicBezTo>
                </a:path>
              </a:pathLst>
            </a:custGeom>
            <a:solidFill>
              <a:srgbClr val="C5E0F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Freeform 2">
              <a:extLst>
                <a:ext uri="{FF2B5EF4-FFF2-40B4-BE49-F238E27FC236}">
                  <a16:creationId xmlns:a16="http://schemas.microsoft.com/office/drawing/2014/main" id="{6D2CCE27-09B9-3B4C-99C2-6CC0BD3BC8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700000">
              <a:off x="4473189" y="4626726"/>
              <a:ext cx="579323" cy="775235"/>
            </a:xfrm>
            <a:custGeom>
              <a:avLst/>
              <a:gdLst>
                <a:gd name="T0" fmla="*/ 0 w 2126"/>
                <a:gd name="T1" fmla="*/ 2375 h 2845"/>
                <a:gd name="T2" fmla="*/ 0 w 2126"/>
                <a:gd name="T3" fmla="*/ 2375 h 2845"/>
                <a:gd name="T4" fmla="*/ 719 w 2126"/>
                <a:gd name="T5" fmla="*/ 156 h 2845"/>
                <a:gd name="T6" fmla="*/ 1750 w 2126"/>
                <a:gd name="T7" fmla="*/ 219 h 2845"/>
                <a:gd name="T8" fmla="*/ 2031 w 2126"/>
                <a:gd name="T9" fmla="*/ 844 h 2845"/>
                <a:gd name="T10" fmla="*/ 1531 w 2126"/>
                <a:gd name="T11" fmla="*/ 2094 h 2845"/>
                <a:gd name="T12" fmla="*/ 1000 w 2126"/>
                <a:gd name="T13" fmla="*/ 2344 h 2845"/>
                <a:gd name="T14" fmla="*/ 906 w 2126"/>
                <a:gd name="T15" fmla="*/ 2844 h 2845"/>
                <a:gd name="T16" fmla="*/ 0 w 2126"/>
                <a:gd name="T17" fmla="*/ 2375 h 2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26" h="2845">
                  <a:moveTo>
                    <a:pt x="0" y="2375"/>
                  </a:moveTo>
                  <a:lnTo>
                    <a:pt x="0" y="2375"/>
                  </a:lnTo>
                  <a:cubicBezTo>
                    <a:pt x="0" y="2375"/>
                    <a:pt x="531" y="344"/>
                    <a:pt x="719" y="156"/>
                  </a:cubicBezTo>
                  <a:cubicBezTo>
                    <a:pt x="875" y="0"/>
                    <a:pt x="1438" y="0"/>
                    <a:pt x="1750" y="219"/>
                  </a:cubicBezTo>
                  <a:cubicBezTo>
                    <a:pt x="2094" y="406"/>
                    <a:pt x="2125" y="531"/>
                    <a:pt x="2031" y="844"/>
                  </a:cubicBezTo>
                  <a:cubicBezTo>
                    <a:pt x="1938" y="1188"/>
                    <a:pt x="1781" y="2000"/>
                    <a:pt x="1531" y="2094"/>
                  </a:cubicBezTo>
                  <a:cubicBezTo>
                    <a:pt x="1313" y="2156"/>
                    <a:pt x="1063" y="2125"/>
                    <a:pt x="1000" y="2344"/>
                  </a:cubicBezTo>
                  <a:cubicBezTo>
                    <a:pt x="938" y="2563"/>
                    <a:pt x="906" y="2844"/>
                    <a:pt x="906" y="2844"/>
                  </a:cubicBezTo>
                  <a:lnTo>
                    <a:pt x="0" y="2375"/>
                  </a:lnTo>
                </a:path>
              </a:pathLst>
            </a:custGeom>
            <a:solidFill>
              <a:srgbClr val="F8C4B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Freeform 3">
              <a:extLst>
                <a:ext uri="{FF2B5EF4-FFF2-40B4-BE49-F238E27FC236}">
                  <a16:creationId xmlns:a16="http://schemas.microsoft.com/office/drawing/2014/main" id="{80B28CAD-09E0-A443-8318-596C6CF56D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700000">
              <a:off x="4479557" y="4572993"/>
              <a:ext cx="647833" cy="391824"/>
            </a:xfrm>
            <a:custGeom>
              <a:avLst/>
              <a:gdLst>
                <a:gd name="T0" fmla="*/ 375 w 2376"/>
                <a:gd name="T1" fmla="*/ 1313 h 1439"/>
                <a:gd name="T2" fmla="*/ 375 w 2376"/>
                <a:gd name="T3" fmla="*/ 1313 h 1439"/>
                <a:gd name="T4" fmla="*/ 313 w 2376"/>
                <a:gd name="T5" fmla="*/ 906 h 1439"/>
                <a:gd name="T6" fmla="*/ 531 w 2376"/>
                <a:gd name="T7" fmla="*/ 938 h 1439"/>
                <a:gd name="T8" fmla="*/ 563 w 2376"/>
                <a:gd name="T9" fmla="*/ 1156 h 1439"/>
                <a:gd name="T10" fmla="*/ 750 w 2376"/>
                <a:gd name="T11" fmla="*/ 1156 h 1439"/>
                <a:gd name="T12" fmla="*/ 844 w 2376"/>
                <a:gd name="T13" fmla="*/ 781 h 1439"/>
                <a:gd name="T14" fmla="*/ 1188 w 2376"/>
                <a:gd name="T15" fmla="*/ 563 h 1439"/>
                <a:gd name="T16" fmla="*/ 2000 w 2376"/>
                <a:gd name="T17" fmla="*/ 813 h 1439"/>
                <a:gd name="T18" fmla="*/ 2313 w 2376"/>
                <a:gd name="T19" fmla="*/ 406 h 1439"/>
                <a:gd name="T20" fmla="*/ 2031 w 2376"/>
                <a:gd name="T21" fmla="*/ 188 h 1439"/>
                <a:gd name="T22" fmla="*/ 1688 w 2376"/>
                <a:gd name="T23" fmla="*/ 313 h 1439"/>
                <a:gd name="T24" fmla="*/ 1031 w 2376"/>
                <a:gd name="T25" fmla="*/ 0 h 1439"/>
                <a:gd name="T26" fmla="*/ 344 w 2376"/>
                <a:gd name="T27" fmla="*/ 375 h 1439"/>
                <a:gd name="T28" fmla="*/ 31 w 2376"/>
                <a:gd name="T29" fmla="*/ 1375 h 1439"/>
                <a:gd name="T30" fmla="*/ 188 w 2376"/>
                <a:gd name="T31" fmla="*/ 1406 h 1439"/>
                <a:gd name="T32" fmla="*/ 375 w 2376"/>
                <a:gd name="T33" fmla="*/ 1313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6" h="1439">
                  <a:moveTo>
                    <a:pt x="375" y="1313"/>
                  </a:moveTo>
                  <a:lnTo>
                    <a:pt x="375" y="1313"/>
                  </a:lnTo>
                  <a:cubicBezTo>
                    <a:pt x="375" y="1313"/>
                    <a:pt x="250" y="1031"/>
                    <a:pt x="313" y="906"/>
                  </a:cubicBezTo>
                  <a:cubicBezTo>
                    <a:pt x="406" y="781"/>
                    <a:pt x="500" y="844"/>
                    <a:pt x="531" y="938"/>
                  </a:cubicBezTo>
                  <a:cubicBezTo>
                    <a:pt x="563" y="1031"/>
                    <a:pt x="563" y="1156"/>
                    <a:pt x="563" y="1156"/>
                  </a:cubicBezTo>
                  <a:cubicBezTo>
                    <a:pt x="563" y="1156"/>
                    <a:pt x="656" y="1281"/>
                    <a:pt x="750" y="1156"/>
                  </a:cubicBezTo>
                  <a:cubicBezTo>
                    <a:pt x="813" y="1031"/>
                    <a:pt x="781" y="1000"/>
                    <a:pt x="844" y="781"/>
                  </a:cubicBezTo>
                  <a:cubicBezTo>
                    <a:pt x="938" y="563"/>
                    <a:pt x="1031" y="531"/>
                    <a:pt x="1188" y="563"/>
                  </a:cubicBezTo>
                  <a:cubicBezTo>
                    <a:pt x="1344" y="625"/>
                    <a:pt x="1750" y="906"/>
                    <a:pt x="2000" y="813"/>
                  </a:cubicBezTo>
                  <a:cubicBezTo>
                    <a:pt x="2250" y="750"/>
                    <a:pt x="2375" y="563"/>
                    <a:pt x="2313" y="406"/>
                  </a:cubicBezTo>
                  <a:cubicBezTo>
                    <a:pt x="2281" y="219"/>
                    <a:pt x="2094" y="125"/>
                    <a:pt x="2031" y="188"/>
                  </a:cubicBezTo>
                  <a:cubicBezTo>
                    <a:pt x="1938" y="250"/>
                    <a:pt x="1813" y="375"/>
                    <a:pt x="1688" y="313"/>
                  </a:cubicBezTo>
                  <a:cubicBezTo>
                    <a:pt x="1531" y="219"/>
                    <a:pt x="1250" y="0"/>
                    <a:pt x="1031" y="0"/>
                  </a:cubicBezTo>
                  <a:cubicBezTo>
                    <a:pt x="813" y="0"/>
                    <a:pt x="469" y="125"/>
                    <a:pt x="344" y="375"/>
                  </a:cubicBezTo>
                  <a:cubicBezTo>
                    <a:pt x="219" y="656"/>
                    <a:pt x="0" y="1313"/>
                    <a:pt x="31" y="1375"/>
                  </a:cubicBezTo>
                  <a:cubicBezTo>
                    <a:pt x="31" y="1406"/>
                    <a:pt x="63" y="1438"/>
                    <a:pt x="188" y="1406"/>
                  </a:cubicBezTo>
                  <a:cubicBezTo>
                    <a:pt x="281" y="1406"/>
                    <a:pt x="406" y="1344"/>
                    <a:pt x="375" y="1313"/>
                  </a:cubicBezTo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Freeform 4">
              <a:extLst>
                <a:ext uri="{FF2B5EF4-FFF2-40B4-BE49-F238E27FC236}">
                  <a16:creationId xmlns:a16="http://schemas.microsoft.com/office/drawing/2014/main" id="{AF8F2414-6E1C-5540-A9FA-3EF4468C70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700000">
              <a:off x="4949886" y="4797358"/>
              <a:ext cx="110576" cy="162258"/>
            </a:xfrm>
            <a:custGeom>
              <a:avLst/>
              <a:gdLst>
                <a:gd name="T0" fmla="*/ 0 w 407"/>
                <a:gd name="T1" fmla="*/ 438 h 595"/>
                <a:gd name="T2" fmla="*/ 0 w 407"/>
                <a:gd name="T3" fmla="*/ 438 h 595"/>
                <a:gd name="T4" fmla="*/ 375 w 407"/>
                <a:gd name="T5" fmla="*/ 469 h 595"/>
                <a:gd name="T6" fmla="*/ 94 w 407"/>
                <a:gd name="T7" fmla="*/ 0 h 595"/>
                <a:gd name="T8" fmla="*/ 0 w 407"/>
                <a:gd name="T9" fmla="*/ 438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7" h="595">
                  <a:moveTo>
                    <a:pt x="0" y="438"/>
                  </a:moveTo>
                  <a:lnTo>
                    <a:pt x="0" y="438"/>
                  </a:lnTo>
                  <a:cubicBezTo>
                    <a:pt x="0" y="438"/>
                    <a:pt x="312" y="594"/>
                    <a:pt x="375" y="469"/>
                  </a:cubicBezTo>
                  <a:cubicBezTo>
                    <a:pt x="406" y="344"/>
                    <a:pt x="62" y="188"/>
                    <a:pt x="94" y="0"/>
                  </a:cubicBezTo>
                  <a:lnTo>
                    <a:pt x="0" y="438"/>
                  </a:lnTo>
                </a:path>
              </a:pathLst>
            </a:custGeom>
            <a:solidFill>
              <a:srgbClr val="F8C4B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E25A13CF-FF97-1240-869F-3C7C9B3394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700000">
              <a:off x="4836082" y="4789262"/>
              <a:ext cx="60096" cy="60096"/>
            </a:xfrm>
            <a:custGeom>
              <a:avLst/>
              <a:gdLst>
                <a:gd name="T0" fmla="*/ 31 w 220"/>
                <a:gd name="T1" fmla="*/ 94 h 220"/>
                <a:gd name="T2" fmla="*/ 31 w 220"/>
                <a:gd name="T3" fmla="*/ 94 h 220"/>
                <a:gd name="T4" fmla="*/ 63 w 220"/>
                <a:gd name="T5" fmla="*/ 187 h 220"/>
                <a:gd name="T6" fmla="*/ 188 w 220"/>
                <a:gd name="T7" fmla="*/ 156 h 220"/>
                <a:gd name="T8" fmla="*/ 125 w 220"/>
                <a:gd name="T9" fmla="*/ 31 h 220"/>
                <a:gd name="T10" fmla="*/ 31 w 220"/>
                <a:gd name="T11" fmla="*/ 94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20">
                  <a:moveTo>
                    <a:pt x="31" y="94"/>
                  </a:moveTo>
                  <a:lnTo>
                    <a:pt x="31" y="94"/>
                  </a:lnTo>
                  <a:cubicBezTo>
                    <a:pt x="0" y="125"/>
                    <a:pt x="31" y="187"/>
                    <a:pt x="63" y="187"/>
                  </a:cubicBezTo>
                  <a:cubicBezTo>
                    <a:pt x="125" y="219"/>
                    <a:pt x="188" y="187"/>
                    <a:pt x="188" y="156"/>
                  </a:cubicBezTo>
                  <a:cubicBezTo>
                    <a:pt x="219" y="94"/>
                    <a:pt x="188" y="31"/>
                    <a:pt x="125" y="31"/>
                  </a:cubicBezTo>
                  <a:cubicBezTo>
                    <a:pt x="94" y="0"/>
                    <a:pt x="31" y="31"/>
                    <a:pt x="31" y="94"/>
                  </a:cubicBezTo>
                </a:path>
              </a:pathLst>
            </a:custGeom>
            <a:solidFill>
              <a:srgbClr val="21396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Freeform 6">
              <a:extLst>
                <a:ext uri="{FF2B5EF4-FFF2-40B4-BE49-F238E27FC236}">
                  <a16:creationId xmlns:a16="http://schemas.microsoft.com/office/drawing/2014/main" id="{1EAC0399-2AB3-CF4F-97D8-694BEC3A6F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700000">
              <a:off x="2222035" y="5007921"/>
              <a:ext cx="4608144" cy="3270411"/>
            </a:xfrm>
            <a:custGeom>
              <a:avLst/>
              <a:gdLst>
                <a:gd name="T0" fmla="*/ 13093 w 16906"/>
                <a:gd name="T1" fmla="*/ 8124 h 12000"/>
                <a:gd name="T2" fmla="*/ 13093 w 16906"/>
                <a:gd name="T3" fmla="*/ 8124 h 12000"/>
                <a:gd name="T4" fmla="*/ 10936 w 16906"/>
                <a:gd name="T5" fmla="*/ 7374 h 12000"/>
                <a:gd name="T6" fmla="*/ 11343 w 16906"/>
                <a:gd name="T7" fmla="*/ 4812 h 12000"/>
                <a:gd name="T8" fmla="*/ 11874 w 16906"/>
                <a:gd name="T9" fmla="*/ 3469 h 12000"/>
                <a:gd name="T10" fmla="*/ 14811 w 16906"/>
                <a:gd name="T11" fmla="*/ 3406 h 12000"/>
                <a:gd name="T12" fmla="*/ 15624 w 16906"/>
                <a:gd name="T13" fmla="*/ 0 h 12000"/>
                <a:gd name="T14" fmla="*/ 14905 w 16906"/>
                <a:gd name="T15" fmla="*/ 31 h 12000"/>
                <a:gd name="T16" fmla="*/ 14374 w 16906"/>
                <a:gd name="T17" fmla="*/ 2500 h 12000"/>
                <a:gd name="T18" fmla="*/ 11593 w 16906"/>
                <a:gd name="T19" fmla="*/ 2000 h 12000"/>
                <a:gd name="T20" fmla="*/ 10874 w 16906"/>
                <a:gd name="T21" fmla="*/ 1719 h 12000"/>
                <a:gd name="T22" fmla="*/ 9218 w 16906"/>
                <a:gd name="T23" fmla="*/ 7155 h 12000"/>
                <a:gd name="T24" fmla="*/ 7406 w 16906"/>
                <a:gd name="T25" fmla="*/ 6749 h 12000"/>
                <a:gd name="T26" fmla="*/ 9686 w 16906"/>
                <a:gd name="T27" fmla="*/ 1375 h 12000"/>
                <a:gd name="T28" fmla="*/ 8562 w 16906"/>
                <a:gd name="T29" fmla="*/ 1250 h 12000"/>
                <a:gd name="T30" fmla="*/ 4812 w 16906"/>
                <a:gd name="T31" fmla="*/ 1344 h 12000"/>
                <a:gd name="T32" fmla="*/ 3094 w 16906"/>
                <a:gd name="T33" fmla="*/ 3500 h 12000"/>
                <a:gd name="T34" fmla="*/ 3719 w 16906"/>
                <a:gd name="T35" fmla="*/ 3906 h 12000"/>
                <a:gd name="T36" fmla="*/ 5406 w 16906"/>
                <a:gd name="T37" fmla="*/ 2156 h 12000"/>
                <a:gd name="T38" fmla="*/ 7469 w 16906"/>
                <a:gd name="T39" fmla="*/ 2406 h 12000"/>
                <a:gd name="T40" fmla="*/ 6687 w 16906"/>
                <a:gd name="T41" fmla="*/ 4312 h 12000"/>
                <a:gd name="T42" fmla="*/ 5125 w 16906"/>
                <a:gd name="T43" fmla="*/ 5531 h 12000"/>
                <a:gd name="T44" fmla="*/ 6000 w 16906"/>
                <a:gd name="T45" fmla="*/ 6780 h 12000"/>
                <a:gd name="T46" fmla="*/ 5937 w 16906"/>
                <a:gd name="T47" fmla="*/ 7124 h 12000"/>
                <a:gd name="T48" fmla="*/ 3750 w 16906"/>
                <a:gd name="T49" fmla="*/ 10374 h 12000"/>
                <a:gd name="T50" fmla="*/ 469 w 16906"/>
                <a:gd name="T51" fmla="*/ 8811 h 12000"/>
                <a:gd name="T52" fmla="*/ 0 w 16906"/>
                <a:gd name="T53" fmla="*/ 9374 h 12000"/>
                <a:gd name="T54" fmla="*/ 3687 w 16906"/>
                <a:gd name="T55" fmla="*/ 11593 h 12000"/>
                <a:gd name="T56" fmla="*/ 7812 w 16906"/>
                <a:gd name="T57" fmla="*/ 8343 h 12000"/>
                <a:gd name="T58" fmla="*/ 8811 w 16906"/>
                <a:gd name="T59" fmla="*/ 8499 h 12000"/>
                <a:gd name="T60" fmla="*/ 12811 w 16906"/>
                <a:gd name="T61" fmla="*/ 9561 h 12000"/>
                <a:gd name="T62" fmla="*/ 16343 w 16906"/>
                <a:gd name="T63" fmla="*/ 11999 h 12000"/>
                <a:gd name="T64" fmla="*/ 16905 w 16906"/>
                <a:gd name="T65" fmla="*/ 11499 h 12000"/>
                <a:gd name="T66" fmla="*/ 13093 w 16906"/>
                <a:gd name="T67" fmla="*/ 8124 h 12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906" h="12000">
                  <a:moveTo>
                    <a:pt x="13093" y="8124"/>
                  </a:moveTo>
                  <a:lnTo>
                    <a:pt x="13093" y="8124"/>
                  </a:lnTo>
                  <a:cubicBezTo>
                    <a:pt x="12686" y="7999"/>
                    <a:pt x="11686" y="7655"/>
                    <a:pt x="10936" y="7374"/>
                  </a:cubicBezTo>
                  <a:cubicBezTo>
                    <a:pt x="10936" y="7280"/>
                    <a:pt x="11155" y="5437"/>
                    <a:pt x="11343" y="4812"/>
                  </a:cubicBezTo>
                  <a:cubicBezTo>
                    <a:pt x="11436" y="4500"/>
                    <a:pt x="11686" y="3969"/>
                    <a:pt x="11874" y="3469"/>
                  </a:cubicBezTo>
                  <a:cubicBezTo>
                    <a:pt x="12624" y="3562"/>
                    <a:pt x="14249" y="3687"/>
                    <a:pt x="14811" y="3406"/>
                  </a:cubicBezTo>
                  <a:cubicBezTo>
                    <a:pt x="15530" y="3062"/>
                    <a:pt x="15624" y="0"/>
                    <a:pt x="15624" y="0"/>
                  </a:cubicBezTo>
                  <a:cubicBezTo>
                    <a:pt x="14905" y="31"/>
                    <a:pt x="14905" y="31"/>
                    <a:pt x="14905" y="31"/>
                  </a:cubicBezTo>
                  <a:cubicBezTo>
                    <a:pt x="14905" y="281"/>
                    <a:pt x="14374" y="2500"/>
                    <a:pt x="14374" y="2500"/>
                  </a:cubicBezTo>
                  <a:cubicBezTo>
                    <a:pt x="14124" y="2406"/>
                    <a:pt x="11905" y="2062"/>
                    <a:pt x="11593" y="2000"/>
                  </a:cubicBezTo>
                  <a:cubicBezTo>
                    <a:pt x="11280" y="1812"/>
                    <a:pt x="10874" y="1719"/>
                    <a:pt x="10874" y="1719"/>
                  </a:cubicBezTo>
                  <a:cubicBezTo>
                    <a:pt x="10874" y="1719"/>
                    <a:pt x="10374" y="5469"/>
                    <a:pt x="9218" y="7155"/>
                  </a:cubicBezTo>
                  <a:cubicBezTo>
                    <a:pt x="8562" y="7030"/>
                    <a:pt x="7937" y="6874"/>
                    <a:pt x="7406" y="6749"/>
                  </a:cubicBezTo>
                  <a:cubicBezTo>
                    <a:pt x="9030" y="5344"/>
                    <a:pt x="9686" y="1375"/>
                    <a:pt x="9686" y="1375"/>
                  </a:cubicBezTo>
                  <a:cubicBezTo>
                    <a:pt x="9686" y="1375"/>
                    <a:pt x="9061" y="1219"/>
                    <a:pt x="8562" y="1250"/>
                  </a:cubicBezTo>
                  <a:cubicBezTo>
                    <a:pt x="8094" y="1187"/>
                    <a:pt x="5375" y="875"/>
                    <a:pt x="4812" y="1344"/>
                  </a:cubicBezTo>
                  <a:cubicBezTo>
                    <a:pt x="4187" y="1844"/>
                    <a:pt x="3094" y="3500"/>
                    <a:pt x="3094" y="3500"/>
                  </a:cubicBezTo>
                  <a:cubicBezTo>
                    <a:pt x="3719" y="3906"/>
                    <a:pt x="3719" y="3906"/>
                    <a:pt x="3719" y="3906"/>
                  </a:cubicBezTo>
                  <a:cubicBezTo>
                    <a:pt x="3719" y="3906"/>
                    <a:pt x="5156" y="2187"/>
                    <a:pt x="5406" y="2156"/>
                  </a:cubicBezTo>
                  <a:cubicBezTo>
                    <a:pt x="5594" y="2156"/>
                    <a:pt x="6844" y="2312"/>
                    <a:pt x="7469" y="2406"/>
                  </a:cubicBezTo>
                  <a:cubicBezTo>
                    <a:pt x="7156" y="3125"/>
                    <a:pt x="6875" y="3969"/>
                    <a:pt x="6687" y="4312"/>
                  </a:cubicBezTo>
                  <a:cubicBezTo>
                    <a:pt x="6344" y="4906"/>
                    <a:pt x="5125" y="5531"/>
                    <a:pt x="5125" y="5531"/>
                  </a:cubicBezTo>
                  <a:cubicBezTo>
                    <a:pt x="5250" y="6093"/>
                    <a:pt x="5656" y="6499"/>
                    <a:pt x="6000" y="6780"/>
                  </a:cubicBezTo>
                  <a:cubicBezTo>
                    <a:pt x="5969" y="6905"/>
                    <a:pt x="5969" y="7030"/>
                    <a:pt x="5937" y="7124"/>
                  </a:cubicBezTo>
                  <a:cubicBezTo>
                    <a:pt x="3750" y="10374"/>
                    <a:pt x="3750" y="10374"/>
                    <a:pt x="3750" y="10374"/>
                  </a:cubicBezTo>
                  <a:cubicBezTo>
                    <a:pt x="3031" y="9936"/>
                    <a:pt x="469" y="8811"/>
                    <a:pt x="469" y="8811"/>
                  </a:cubicBezTo>
                  <a:cubicBezTo>
                    <a:pt x="0" y="9374"/>
                    <a:pt x="0" y="9374"/>
                    <a:pt x="0" y="9374"/>
                  </a:cubicBezTo>
                  <a:cubicBezTo>
                    <a:pt x="0" y="9374"/>
                    <a:pt x="2906" y="11468"/>
                    <a:pt x="3687" y="11593"/>
                  </a:cubicBezTo>
                  <a:cubicBezTo>
                    <a:pt x="4343" y="11718"/>
                    <a:pt x="7062" y="9061"/>
                    <a:pt x="7812" y="8343"/>
                  </a:cubicBezTo>
                  <a:cubicBezTo>
                    <a:pt x="8187" y="8436"/>
                    <a:pt x="8531" y="8468"/>
                    <a:pt x="8811" y="8499"/>
                  </a:cubicBezTo>
                  <a:cubicBezTo>
                    <a:pt x="9468" y="8624"/>
                    <a:pt x="12218" y="9186"/>
                    <a:pt x="12811" y="9561"/>
                  </a:cubicBezTo>
                  <a:cubicBezTo>
                    <a:pt x="13499" y="9999"/>
                    <a:pt x="16343" y="11999"/>
                    <a:pt x="16343" y="11999"/>
                  </a:cubicBezTo>
                  <a:cubicBezTo>
                    <a:pt x="16905" y="11499"/>
                    <a:pt x="16905" y="11499"/>
                    <a:pt x="16905" y="11499"/>
                  </a:cubicBezTo>
                  <a:cubicBezTo>
                    <a:pt x="16905" y="11499"/>
                    <a:pt x="13843" y="8374"/>
                    <a:pt x="13093" y="8124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Freeform 7">
              <a:extLst>
                <a:ext uri="{FF2B5EF4-FFF2-40B4-BE49-F238E27FC236}">
                  <a16:creationId xmlns:a16="http://schemas.microsoft.com/office/drawing/2014/main" id="{3AA47A90-945F-ED46-B821-4B74290708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700000">
              <a:off x="5695979" y="4332192"/>
              <a:ext cx="272835" cy="324517"/>
            </a:xfrm>
            <a:custGeom>
              <a:avLst/>
              <a:gdLst>
                <a:gd name="T0" fmla="*/ 312 w 1001"/>
                <a:gd name="T1" fmla="*/ 1156 h 1189"/>
                <a:gd name="T2" fmla="*/ 312 w 1001"/>
                <a:gd name="T3" fmla="*/ 1156 h 1189"/>
                <a:gd name="T4" fmla="*/ 906 w 1001"/>
                <a:gd name="T5" fmla="*/ 1156 h 1189"/>
                <a:gd name="T6" fmla="*/ 969 w 1001"/>
                <a:gd name="T7" fmla="*/ 219 h 1189"/>
                <a:gd name="T8" fmla="*/ 531 w 1001"/>
                <a:gd name="T9" fmla="*/ 125 h 1189"/>
                <a:gd name="T10" fmla="*/ 312 w 1001"/>
                <a:gd name="T11" fmla="*/ 63 h 1189"/>
                <a:gd name="T12" fmla="*/ 62 w 1001"/>
                <a:gd name="T13" fmla="*/ 94 h 1189"/>
                <a:gd name="T14" fmla="*/ 62 w 1001"/>
                <a:gd name="T15" fmla="*/ 344 h 1189"/>
                <a:gd name="T16" fmla="*/ 62 w 1001"/>
                <a:gd name="T17" fmla="*/ 719 h 1189"/>
                <a:gd name="T18" fmla="*/ 375 w 1001"/>
                <a:gd name="T19" fmla="*/ 875 h 1189"/>
                <a:gd name="T20" fmla="*/ 312 w 1001"/>
                <a:gd name="T21" fmla="*/ 1156 h 1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01" h="1189">
                  <a:moveTo>
                    <a:pt x="312" y="1156"/>
                  </a:moveTo>
                  <a:lnTo>
                    <a:pt x="312" y="1156"/>
                  </a:lnTo>
                  <a:cubicBezTo>
                    <a:pt x="312" y="1156"/>
                    <a:pt x="906" y="1188"/>
                    <a:pt x="906" y="1156"/>
                  </a:cubicBezTo>
                  <a:cubicBezTo>
                    <a:pt x="906" y="1125"/>
                    <a:pt x="1000" y="313"/>
                    <a:pt x="969" y="219"/>
                  </a:cubicBezTo>
                  <a:cubicBezTo>
                    <a:pt x="906" y="125"/>
                    <a:pt x="719" y="94"/>
                    <a:pt x="531" y="125"/>
                  </a:cubicBezTo>
                  <a:cubicBezTo>
                    <a:pt x="343" y="156"/>
                    <a:pt x="375" y="94"/>
                    <a:pt x="312" y="63"/>
                  </a:cubicBezTo>
                  <a:cubicBezTo>
                    <a:pt x="281" y="31"/>
                    <a:pt x="94" y="0"/>
                    <a:pt x="62" y="94"/>
                  </a:cubicBezTo>
                  <a:cubicBezTo>
                    <a:pt x="31" y="156"/>
                    <a:pt x="62" y="281"/>
                    <a:pt x="62" y="344"/>
                  </a:cubicBezTo>
                  <a:cubicBezTo>
                    <a:pt x="62" y="406"/>
                    <a:pt x="0" y="656"/>
                    <a:pt x="62" y="719"/>
                  </a:cubicBezTo>
                  <a:cubicBezTo>
                    <a:pt x="125" y="813"/>
                    <a:pt x="375" y="875"/>
                    <a:pt x="375" y="875"/>
                  </a:cubicBezTo>
                  <a:lnTo>
                    <a:pt x="312" y="1156"/>
                  </a:lnTo>
                </a:path>
              </a:pathLst>
            </a:custGeom>
            <a:solidFill>
              <a:srgbClr val="F8C4B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Freeform 8">
              <a:extLst>
                <a:ext uri="{FF2B5EF4-FFF2-40B4-BE49-F238E27FC236}">
                  <a16:creationId xmlns:a16="http://schemas.microsoft.com/office/drawing/2014/main" id="{EDD1A62E-1F3C-D74A-859D-8E890A068C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700000">
              <a:off x="7000440" y="7401245"/>
              <a:ext cx="485574" cy="272835"/>
            </a:xfrm>
            <a:custGeom>
              <a:avLst/>
              <a:gdLst>
                <a:gd name="T0" fmla="*/ 0 w 1782"/>
                <a:gd name="T1" fmla="*/ 562 h 1001"/>
                <a:gd name="T2" fmla="*/ 0 w 1782"/>
                <a:gd name="T3" fmla="*/ 562 h 1001"/>
                <a:gd name="T4" fmla="*/ 406 w 1782"/>
                <a:gd name="T5" fmla="*/ 1000 h 1001"/>
                <a:gd name="T6" fmla="*/ 750 w 1782"/>
                <a:gd name="T7" fmla="*/ 812 h 1001"/>
                <a:gd name="T8" fmla="*/ 750 w 1782"/>
                <a:gd name="T9" fmla="*/ 687 h 1001"/>
                <a:gd name="T10" fmla="*/ 1218 w 1782"/>
                <a:gd name="T11" fmla="*/ 562 h 1001"/>
                <a:gd name="T12" fmla="*/ 1781 w 1782"/>
                <a:gd name="T13" fmla="*/ 187 h 1001"/>
                <a:gd name="T14" fmla="*/ 1500 w 1782"/>
                <a:gd name="T15" fmla="*/ 31 h 1001"/>
                <a:gd name="T16" fmla="*/ 750 w 1782"/>
                <a:gd name="T17" fmla="*/ 312 h 1001"/>
                <a:gd name="T18" fmla="*/ 343 w 1782"/>
                <a:gd name="T19" fmla="*/ 187 h 1001"/>
                <a:gd name="T20" fmla="*/ 0 w 1782"/>
                <a:gd name="T21" fmla="*/ 562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2" h="1001">
                  <a:moveTo>
                    <a:pt x="0" y="562"/>
                  </a:moveTo>
                  <a:lnTo>
                    <a:pt x="0" y="562"/>
                  </a:lnTo>
                  <a:cubicBezTo>
                    <a:pt x="0" y="562"/>
                    <a:pt x="343" y="1000"/>
                    <a:pt x="406" y="1000"/>
                  </a:cubicBezTo>
                  <a:cubicBezTo>
                    <a:pt x="468" y="1000"/>
                    <a:pt x="750" y="812"/>
                    <a:pt x="750" y="812"/>
                  </a:cubicBezTo>
                  <a:cubicBezTo>
                    <a:pt x="750" y="687"/>
                    <a:pt x="750" y="687"/>
                    <a:pt x="750" y="687"/>
                  </a:cubicBezTo>
                  <a:cubicBezTo>
                    <a:pt x="750" y="687"/>
                    <a:pt x="1031" y="625"/>
                    <a:pt x="1218" y="562"/>
                  </a:cubicBezTo>
                  <a:cubicBezTo>
                    <a:pt x="1437" y="500"/>
                    <a:pt x="1781" y="187"/>
                    <a:pt x="1781" y="187"/>
                  </a:cubicBezTo>
                  <a:cubicBezTo>
                    <a:pt x="1781" y="187"/>
                    <a:pt x="1656" y="0"/>
                    <a:pt x="1500" y="31"/>
                  </a:cubicBezTo>
                  <a:cubicBezTo>
                    <a:pt x="1375" y="31"/>
                    <a:pt x="1000" y="281"/>
                    <a:pt x="750" y="312"/>
                  </a:cubicBezTo>
                  <a:cubicBezTo>
                    <a:pt x="500" y="344"/>
                    <a:pt x="343" y="187"/>
                    <a:pt x="343" y="187"/>
                  </a:cubicBezTo>
                  <a:lnTo>
                    <a:pt x="0" y="562"/>
                  </a:lnTo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Freeform 9">
              <a:extLst>
                <a:ext uri="{FF2B5EF4-FFF2-40B4-BE49-F238E27FC236}">
                  <a16:creationId xmlns:a16="http://schemas.microsoft.com/office/drawing/2014/main" id="{00A191D6-EA91-1046-A46E-C6D611AB26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700000">
              <a:off x="2275200" y="7914219"/>
              <a:ext cx="400238" cy="451920"/>
            </a:xfrm>
            <a:custGeom>
              <a:avLst/>
              <a:gdLst>
                <a:gd name="T0" fmla="*/ 1469 w 1470"/>
                <a:gd name="T1" fmla="*/ 375 h 1657"/>
                <a:gd name="T2" fmla="*/ 1469 w 1470"/>
                <a:gd name="T3" fmla="*/ 375 h 1657"/>
                <a:gd name="T4" fmla="*/ 938 w 1470"/>
                <a:gd name="T5" fmla="*/ 0 h 1657"/>
                <a:gd name="T6" fmla="*/ 625 w 1470"/>
                <a:gd name="T7" fmla="*/ 406 h 1657"/>
                <a:gd name="T8" fmla="*/ 781 w 1470"/>
                <a:gd name="T9" fmla="*/ 500 h 1657"/>
                <a:gd name="T10" fmla="*/ 344 w 1470"/>
                <a:gd name="T11" fmla="*/ 844 h 1657"/>
                <a:gd name="T12" fmla="*/ 0 w 1470"/>
                <a:gd name="T13" fmla="*/ 1594 h 1657"/>
                <a:gd name="T14" fmla="*/ 438 w 1470"/>
                <a:gd name="T15" fmla="*/ 1500 h 1657"/>
                <a:gd name="T16" fmla="*/ 1031 w 1470"/>
                <a:gd name="T17" fmla="*/ 781 h 1657"/>
                <a:gd name="T18" fmla="*/ 1219 w 1470"/>
                <a:gd name="T19" fmla="*/ 781 h 1657"/>
                <a:gd name="T20" fmla="*/ 1469 w 1470"/>
                <a:gd name="T21" fmla="*/ 375 h 1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0" h="1657">
                  <a:moveTo>
                    <a:pt x="1469" y="375"/>
                  </a:moveTo>
                  <a:lnTo>
                    <a:pt x="1469" y="375"/>
                  </a:lnTo>
                  <a:cubicBezTo>
                    <a:pt x="938" y="0"/>
                    <a:pt x="938" y="0"/>
                    <a:pt x="938" y="0"/>
                  </a:cubicBezTo>
                  <a:cubicBezTo>
                    <a:pt x="625" y="406"/>
                    <a:pt x="625" y="406"/>
                    <a:pt x="625" y="406"/>
                  </a:cubicBezTo>
                  <a:cubicBezTo>
                    <a:pt x="781" y="500"/>
                    <a:pt x="781" y="500"/>
                    <a:pt x="781" y="500"/>
                  </a:cubicBezTo>
                  <a:cubicBezTo>
                    <a:pt x="781" y="500"/>
                    <a:pt x="469" y="688"/>
                    <a:pt x="344" y="844"/>
                  </a:cubicBezTo>
                  <a:cubicBezTo>
                    <a:pt x="250" y="1031"/>
                    <a:pt x="0" y="1594"/>
                    <a:pt x="0" y="1594"/>
                  </a:cubicBezTo>
                  <a:cubicBezTo>
                    <a:pt x="0" y="1594"/>
                    <a:pt x="281" y="1656"/>
                    <a:pt x="438" y="1500"/>
                  </a:cubicBezTo>
                  <a:cubicBezTo>
                    <a:pt x="531" y="1375"/>
                    <a:pt x="875" y="781"/>
                    <a:pt x="1031" y="781"/>
                  </a:cubicBezTo>
                  <a:cubicBezTo>
                    <a:pt x="1219" y="781"/>
                    <a:pt x="1219" y="781"/>
                    <a:pt x="1219" y="781"/>
                  </a:cubicBezTo>
                  <a:lnTo>
                    <a:pt x="1469" y="375"/>
                  </a:lnTo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Freeform 10">
              <a:extLst>
                <a:ext uri="{FF2B5EF4-FFF2-40B4-BE49-F238E27FC236}">
                  <a16:creationId xmlns:a16="http://schemas.microsoft.com/office/drawing/2014/main" id="{15F7122A-5120-5D44-86AE-82F298B44B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700000">
              <a:off x="2850464" y="6316825"/>
              <a:ext cx="306488" cy="383411"/>
            </a:xfrm>
            <a:custGeom>
              <a:avLst/>
              <a:gdLst>
                <a:gd name="T0" fmla="*/ 1125 w 1126"/>
                <a:gd name="T1" fmla="*/ 344 h 1407"/>
                <a:gd name="T2" fmla="*/ 1125 w 1126"/>
                <a:gd name="T3" fmla="*/ 344 h 1407"/>
                <a:gd name="T4" fmla="*/ 906 w 1126"/>
                <a:gd name="T5" fmla="*/ 656 h 1407"/>
                <a:gd name="T6" fmla="*/ 1031 w 1126"/>
                <a:gd name="T7" fmla="*/ 875 h 1407"/>
                <a:gd name="T8" fmla="*/ 906 w 1126"/>
                <a:gd name="T9" fmla="*/ 1125 h 1407"/>
                <a:gd name="T10" fmla="*/ 656 w 1126"/>
                <a:gd name="T11" fmla="*/ 1375 h 1407"/>
                <a:gd name="T12" fmla="*/ 0 w 1126"/>
                <a:gd name="T13" fmla="*/ 1031 h 1407"/>
                <a:gd name="T14" fmla="*/ 219 w 1126"/>
                <a:gd name="T15" fmla="*/ 531 h 1407"/>
                <a:gd name="T16" fmla="*/ 687 w 1126"/>
                <a:gd name="T17" fmla="*/ 62 h 1407"/>
                <a:gd name="T18" fmla="*/ 1125 w 1126"/>
                <a:gd name="T19" fmla="*/ 344 h 1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6" h="1407">
                  <a:moveTo>
                    <a:pt x="1125" y="344"/>
                  </a:moveTo>
                  <a:lnTo>
                    <a:pt x="1125" y="344"/>
                  </a:lnTo>
                  <a:cubicBezTo>
                    <a:pt x="1125" y="344"/>
                    <a:pt x="906" y="594"/>
                    <a:pt x="906" y="656"/>
                  </a:cubicBezTo>
                  <a:cubicBezTo>
                    <a:pt x="906" y="719"/>
                    <a:pt x="1031" y="781"/>
                    <a:pt x="1031" y="875"/>
                  </a:cubicBezTo>
                  <a:cubicBezTo>
                    <a:pt x="1031" y="1000"/>
                    <a:pt x="906" y="1125"/>
                    <a:pt x="906" y="1125"/>
                  </a:cubicBezTo>
                  <a:cubicBezTo>
                    <a:pt x="906" y="1125"/>
                    <a:pt x="843" y="1406"/>
                    <a:pt x="656" y="1375"/>
                  </a:cubicBezTo>
                  <a:cubicBezTo>
                    <a:pt x="500" y="1375"/>
                    <a:pt x="0" y="1187"/>
                    <a:pt x="0" y="1031"/>
                  </a:cubicBezTo>
                  <a:cubicBezTo>
                    <a:pt x="0" y="906"/>
                    <a:pt x="31" y="781"/>
                    <a:pt x="219" y="531"/>
                  </a:cubicBezTo>
                  <a:cubicBezTo>
                    <a:pt x="344" y="406"/>
                    <a:pt x="656" y="125"/>
                    <a:pt x="687" y="62"/>
                  </a:cubicBezTo>
                  <a:cubicBezTo>
                    <a:pt x="719" y="0"/>
                    <a:pt x="1125" y="344"/>
                    <a:pt x="1125" y="344"/>
                  </a:cubicBezTo>
                </a:path>
              </a:pathLst>
            </a:custGeom>
            <a:solidFill>
              <a:srgbClr val="F8C4B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Freeform 11">
              <a:extLst>
                <a:ext uri="{FF2B5EF4-FFF2-40B4-BE49-F238E27FC236}">
                  <a16:creationId xmlns:a16="http://schemas.microsoft.com/office/drawing/2014/main" id="{BC5795CD-7A96-614E-B689-6B17921DAC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700000">
              <a:off x="3774605" y="5406124"/>
              <a:ext cx="1081724" cy="706726"/>
            </a:xfrm>
            <a:custGeom>
              <a:avLst/>
              <a:gdLst>
                <a:gd name="T0" fmla="*/ 3968 w 3969"/>
                <a:gd name="T1" fmla="*/ 562 h 2595"/>
                <a:gd name="T2" fmla="*/ 3968 w 3969"/>
                <a:gd name="T3" fmla="*/ 562 h 2595"/>
                <a:gd name="T4" fmla="*/ 3968 w 3969"/>
                <a:gd name="T5" fmla="*/ 62 h 2595"/>
                <a:gd name="T6" fmla="*/ 3874 w 3969"/>
                <a:gd name="T7" fmla="*/ 62 h 2595"/>
                <a:gd name="T8" fmla="*/ 3781 w 3969"/>
                <a:gd name="T9" fmla="*/ 0 h 2595"/>
                <a:gd name="T10" fmla="*/ 3437 w 3969"/>
                <a:gd name="T11" fmla="*/ 437 h 2595"/>
                <a:gd name="T12" fmla="*/ 3531 w 3969"/>
                <a:gd name="T13" fmla="*/ 687 h 2595"/>
                <a:gd name="T14" fmla="*/ 2343 w 3969"/>
                <a:gd name="T15" fmla="*/ 1906 h 2595"/>
                <a:gd name="T16" fmla="*/ 844 w 3969"/>
                <a:gd name="T17" fmla="*/ 1750 h 2595"/>
                <a:gd name="T18" fmla="*/ 0 w 3969"/>
                <a:gd name="T19" fmla="*/ 2031 h 2595"/>
                <a:gd name="T20" fmla="*/ 719 w 3969"/>
                <a:gd name="T21" fmla="*/ 2500 h 2595"/>
                <a:gd name="T22" fmla="*/ 3187 w 3969"/>
                <a:gd name="T23" fmla="*/ 1906 h 2595"/>
                <a:gd name="T24" fmla="*/ 3781 w 3969"/>
                <a:gd name="T25" fmla="*/ 750 h 2595"/>
                <a:gd name="T26" fmla="*/ 3968 w 3969"/>
                <a:gd name="T27" fmla="*/ 562 h 2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9" h="2595">
                  <a:moveTo>
                    <a:pt x="3968" y="562"/>
                  </a:moveTo>
                  <a:lnTo>
                    <a:pt x="3968" y="562"/>
                  </a:lnTo>
                  <a:cubicBezTo>
                    <a:pt x="3968" y="62"/>
                    <a:pt x="3968" y="62"/>
                    <a:pt x="3968" y="62"/>
                  </a:cubicBezTo>
                  <a:cubicBezTo>
                    <a:pt x="3874" y="62"/>
                    <a:pt x="3874" y="62"/>
                    <a:pt x="3874" y="62"/>
                  </a:cubicBezTo>
                  <a:cubicBezTo>
                    <a:pt x="3781" y="0"/>
                    <a:pt x="3781" y="0"/>
                    <a:pt x="3781" y="0"/>
                  </a:cubicBezTo>
                  <a:cubicBezTo>
                    <a:pt x="3437" y="437"/>
                    <a:pt x="3437" y="437"/>
                    <a:pt x="3437" y="437"/>
                  </a:cubicBezTo>
                  <a:cubicBezTo>
                    <a:pt x="3531" y="687"/>
                    <a:pt x="3531" y="687"/>
                    <a:pt x="3531" y="687"/>
                  </a:cubicBezTo>
                  <a:cubicBezTo>
                    <a:pt x="3499" y="812"/>
                    <a:pt x="3187" y="1750"/>
                    <a:pt x="2343" y="1906"/>
                  </a:cubicBezTo>
                  <a:cubicBezTo>
                    <a:pt x="1407" y="2062"/>
                    <a:pt x="844" y="1750"/>
                    <a:pt x="844" y="1750"/>
                  </a:cubicBezTo>
                  <a:cubicBezTo>
                    <a:pt x="844" y="1750"/>
                    <a:pt x="407" y="1781"/>
                    <a:pt x="0" y="2031"/>
                  </a:cubicBezTo>
                  <a:cubicBezTo>
                    <a:pt x="0" y="2031"/>
                    <a:pt x="282" y="2469"/>
                    <a:pt x="719" y="2500"/>
                  </a:cubicBezTo>
                  <a:cubicBezTo>
                    <a:pt x="1157" y="2562"/>
                    <a:pt x="2531" y="2594"/>
                    <a:pt x="3187" y="1906"/>
                  </a:cubicBezTo>
                  <a:cubicBezTo>
                    <a:pt x="3687" y="1375"/>
                    <a:pt x="3749" y="906"/>
                    <a:pt x="3781" y="750"/>
                  </a:cubicBezTo>
                  <a:lnTo>
                    <a:pt x="3968" y="562"/>
                  </a:lnTo>
                </a:path>
              </a:pathLst>
            </a:custGeom>
            <a:solidFill>
              <a:srgbClr val="E40709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05FAFDB5-E7B2-9E48-8850-15D0E17E7B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700000">
              <a:off x="4531230" y="5183594"/>
              <a:ext cx="324517" cy="323316"/>
            </a:xfrm>
            <a:custGeom>
              <a:avLst/>
              <a:gdLst>
                <a:gd name="T0" fmla="*/ 1188 w 1189"/>
                <a:gd name="T1" fmla="*/ 750 h 1188"/>
                <a:gd name="T2" fmla="*/ 1125 w 1189"/>
                <a:gd name="T3" fmla="*/ 375 h 1188"/>
                <a:gd name="T4" fmla="*/ 750 w 1189"/>
                <a:gd name="T5" fmla="*/ 468 h 1188"/>
                <a:gd name="T6" fmla="*/ 188 w 1189"/>
                <a:gd name="T7" fmla="*/ 0 h 1188"/>
                <a:gd name="T8" fmla="*/ 0 w 1189"/>
                <a:gd name="T9" fmla="*/ 406 h 1188"/>
                <a:gd name="T10" fmla="*/ 344 w 1189"/>
                <a:gd name="T11" fmla="*/ 1031 h 1188"/>
                <a:gd name="T12" fmla="*/ 750 w 1189"/>
                <a:gd name="T13" fmla="*/ 500 h 1188"/>
                <a:gd name="T14" fmla="*/ 813 w 1189"/>
                <a:gd name="T15" fmla="*/ 1187 h 1188"/>
                <a:gd name="T16" fmla="*/ 1188 w 1189"/>
                <a:gd name="T17" fmla="*/ 750 h 1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9" h="1188">
                  <a:moveTo>
                    <a:pt x="1188" y="750"/>
                  </a:moveTo>
                  <a:lnTo>
                    <a:pt x="1125" y="375"/>
                  </a:lnTo>
                  <a:lnTo>
                    <a:pt x="750" y="468"/>
                  </a:lnTo>
                  <a:lnTo>
                    <a:pt x="188" y="0"/>
                  </a:lnTo>
                  <a:lnTo>
                    <a:pt x="0" y="406"/>
                  </a:lnTo>
                  <a:lnTo>
                    <a:pt x="344" y="1031"/>
                  </a:lnTo>
                  <a:lnTo>
                    <a:pt x="750" y="500"/>
                  </a:lnTo>
                  <a:lnTo>
                    <a:pt x="813" y="1187"/>
                  </a:lnTo>
                  <a:lnTo>
                    <a:pt x="1188" y="750"/>
                  </a:lnTo>
                </a:path>
              </a:pathLst>
            </a:custGeom>
            <a:solidFill>
              <a:srgbClr val="E0EAF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11F7AC2-27B7-5C44-BA55-4EDDFCF03638}"/>
              </a:ext>
            </a:extLst>
          </p:cNvPr>
          <p:cNvGrpSpPr/>
          <p:nvPr/>
        </p:nvGrpSpPr>
        <p:grpSpPr>
          <a:xfrm>
            <a:off x="2686602" y="9861989"/>
            <a:ext cx="4785947" cy="1661993"/>
            <a:chOff x="14869775" y="4177507"/>
            <a:chExt cx="4785947" cy="1661993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D6EAA2D-9DED-B74E-90DE-802E3928BB3A}"/>
                </a:ext>
              </a:extLst>
            </p:cNvPr>
            <p:cNvSpPr txBox="1"/>
            <p:nvPr/>
          </p:nvSpPr>
          <p:spPr>
            <a:xfrm>
              <a:off x="14869776" y="4885393"/>
              <a:ext cx="478594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Is our group able to solve this issue ourselves? Do it!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0DF40B1-315F-5F45-9DF9-98B87271441A}"/>
                </a:ext>
              </a:extLst>
            </p:cNvPr>
            <p:cNvSpPr txBox="1"/>
            <p:nvPr/>
          </p:nvSpPr>
          <p:spPr>
            <a:xfrm>
              <a:off x="14869775" y="4177507"/>
              <a:ext cx="4309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Group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B80C940-40AD-9543-96D2-E1FC6634CD30}"/>
              </a:ext>
            </a:extLst>
          </p:cNvPr>
          <p:cNvGrpSpPr/>
          <p:nvPr/>
        </p:nvGrpSpPr>
        <p:grpSpPr>
          <a:xfrm>
            <a:off x="8950992" y="8261789"/>
            <a:ext cx="4785947" cy="2092881"/>
            <a:chOff x="14869775" y="4177507"/>
            <a:chExt cx="4785947" cy="2092881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68B7B71-9C1B-5149-BDB2-32FE669698E4}"/>
                </a:ext>
              </a:extLst>
            </p:cNvPr>
            <p:cNvSpPr txBox="1"/>
            <p:nvPr/>
          </p:nvSpPr>
          <p:spPr>
            <a:xfrm>
              <a:off x="14869776" y="4885393"/>
              <a:ext cx="478594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Can we solve this issue with assistance? Get it and take action! 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F49ECBF-B4BC-4347-8D76-715C71D6057C}"/>
                </a:ext>
              </a:extLst>
            </p:cNvPr>
            <p:cNvSpPr txBox="1"/>
            <p:nvPr/>
          </p:nvSpPr>
          <p:spPr>
            <a:xfrm>
              <a:off x="14869775" y="4177507"/>
              <a:ext cx="4309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Need Help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C048422-62B1-9941-B946-C67FC668F116}"/>
              </a:ext>
            </a:extLst>
          </p:cNvPr>
          <p:cNvGrpSpPr/>
          <p:nvPr/>
        </p:nvGrpSpPr>
        <p:grpSpPr>
          <a:xfrm>
            <a:off x="15019755" y="6982679"/>
            <a:ext cx="6785920" cy="1661993"/>
            <a:chOff x="14869775" y="4177507"/>
            <a:chExt cx="6785920" cy="1661993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9D2C991-B330-274A-91AE-2E5364DFC976}"/>
                </a:ext>
              </a:extLst>
            </p:cNvPr>
            <p:cNvSpPr txBox="1"/>
            <p:nvPr/>
          </p:nvSpPr>
          <p:spPr>
            <a:xfrm>
              <a:off x="14869776" y="4885393"/>
              <a:ext cx="67859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Is this outside our authority? Make recommendations and/or advocate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DCE206A-4310-F441-9ECA-11A007B3931F}"/>
                </a:ext>
              </a:extLst>
            </p:cNvPr>
            <p:cNvSpPr txBox="1"/>
            <p:nvPr/>
          </p:nvSpPr>
          <p:spPr>
            <a:xfrm>
              <a:off x="14869775" y="4177507"/>
              <a:ext cx="4309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Outside</a:t>
              </a:r>
            </a:p>
          </p:txBody>
        </p:sp>
      </p:grpSp>
      <p:pic>
        <p:nvPicPr>
          <p:cNvPr id="47" name="Picture 46" descr="A picture containing clock&#10;&#10;Description automatically generated">
            <a:extLst>
              <a:ext uri="{FF2B5EF4-FFF2-40B4-BE49-F238E27FC236}">
                <a16:creationId xmlns:a16="http://schemas.microsoft.com/office/drawing/2014/main" id="{DE61A446-E111-3B47-9541-2E7104425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2658" y="616652"/>
            <a:ext cx="6731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close up of a sign&#10;&#10;Description automatically generated">
            <a:extLst>
              <a:ext uri="{FF2B5EF4-FFF2-40B4-BE49-F238E27FC236}">
                <a16:creationId xmlns:a16="http://schemas.microsoft.com/office/drawing/2014/main" id="{32FBFF36-A68E-4B41-ACD0-15819178417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1" r="1827"/>
          <a:stretch/>
        </p:blipFill>
        <p:spPr>
          <a:xfrm>
            <a:off x="-5190" y="1673565"/>
            <a:ext cx="13289278" cy="12042435"/>
          </a:xfr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BBAB3D-9F31-074B-B54F-CB8CF947A6AF}"/>
              </a:ext>
            </a:extLst>
          </p:cNvPr>
          <p:cNvSpPr/>
          <p:nvPr/>
        </p:nvSpPr>
        <p:spPr>
          <a:xfrm>
            <a:off x="-1" y="12725672"/>
            <a:ext cx="990328" cy="9903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7CE8E9-587D-C641-BB59-4677031FF849}"/>
              </a:ext>
            </a:extLst>
          </p:cNvPr>
          <p:cNvSpPr txBox="1"/>
          <p:nvPr/>
        </p:nvSpPr>
        <p:spPr>
          <a:xfrm>
            <a:off x="501945" y="768536"/>
            <a:ext cx="346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Planning Through Crisis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03B4DF-569C-C247-8822-02556265976F}"/>
              </a:ext>
            </a:extLst>
          </p:cNvPr>
          <p:cNvGrpSpPr/>
          <p:nvPr/>
        </p:nvGrpSpPr>
        <p:grpSpPr>
          <a:xfrm>
            <a:off x="14328809" y="2810898"/>
            <a:ext cx="8960399" cy="4402264"/>
            <a:chOff x="11859929" y="1818332"/>
            <a:chExt cx="8177475" cy="440226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4C8327E-580E-9C4E-9E76-802AB1E0849F}"/>
                </a:ext>
              </a:extLst>
            </p:cNvPr>
            <p:cNvSpPr txBox="1"/>
            <p:nvPr/>
          </p:nvSpPr>
          <p:spPr>
            <a:xfrm>
              <a:off x="11859929" y="3542940"/>
              <a:ext cx="817747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dirty="0"/>
            </a:p>
            <a:p>
              <a:r>
                <a:rPr lang="en-US" sz="2800" dirty="0"/>
                <a:t>If you feel that you would like some assistance, please don’t hesitate to reach out to us:</a:t>
              </a:r>
            </a:p>
            <a:p>
              <a:endParaRPr lang="en-US" sz="2800" dirty="0"/>
            </a:p>
            <a:p>
              <a:r>
                <a:rPr lang="en-US" sz="2800" dirty="0" err="1"/>
                <a:t>jacqui@getstrategy.com</a:t>
              </a:r>
              <a:endParaRPr lang="en-US" sz="2800" dirty="0"/>
            </a:p>
            <a:p>
              <a:r>
                <a:rPr lang="en-US" sz="2800" dirty="0"/>
                <a:t>info@getstrategy.com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26A34D-BBBE-BA40-9F36-69C1AEAC8544}"/>
                </a:ext>
              </a:extLst>
            </p:cNvPr>
            <p:cNvSpPr txBox="1"/>
            <p:nvPr/>
          </p:nvSpPr>
          <p:spPr>
            <a:xfrm>
              <a:off x="11866800" y="1818332"/>
              <a:ext cx="81706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tx2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Thank you for your participation today.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2DBDAB8-6C09-C24C-86A7-6EBFEA7ED065}"/>
              </a:ext>
            </a:extLst>
          </p:cNvPr>
          <p:cNvGrpSpPr/>
          <p:nvPr/>
        </p:nvGrpSpPr>
        <p:grpSpPr>
          <a:xfrm>
            <a:off x="14328809" y="9184656"/>
            <a:ext cx="9308090" cy="1720446"/>
            <a:chOff x="14335681" y="9834910"/>
            <a:chExt cx="8170604" cy="172044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1828BB-2559-D04A-8229-11068866DDDF}"/>
                </a:ext>
              </a:extLst>
            </p:cNvPr>
            <p:cNvSpPr txBox="1"/>
            <p:nvPr/>
          </p:nvSpPr>
          <p:spPr>
            <a:xfrm>
              <a:off x="14335681" y="10724359"/>
              <a:ext cx="817060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dirty="0">
                  <a:solidFill>
                    <a:schemeClr val="tx2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We’re Shut Down, Now What?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E2BBDEF-14B1-F548-A646-12D54EB484A3}"/>
                </a:ext>
              </a:extLst>
            </p:cNvPr>
            <p:cNvSpPr txBox="1"/>
            <p:nvPr/>
          </p:nvSpPr>
          <p:spPr>
            <a:xfrm>
              <a:off x="19122080" y="9834910"/>
              <a:ext cx="33431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800" spc="3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WWW.GETSTRATEGY.COM</a:t>
              </a:r>
            </a:p>
            <a:p>
              <a:pPr algn="r"/>
              <a:r>
                <a:rPr lang="en-US" spc="3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814.480.8000</a:t>
              </a:r>
              <a:endPara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18" name="Picture 17" descr="A picture containing food, drawing, room&#10;&#10;Description automatically generated">
            <a:extLst>
              <a:ext uri="{FF2B5EF4-FFF2-40B4-BE49-F238E27FC236}">
                <a16:creationId xmlns:a16="http://schemas.microsoft.com/office/drawing/2014/main" id="{BBCD0153-EFB0-A24D-83E5-70E7E6848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712" y="11908497"/>
            <a:ext cx="3654394" cy="1312414"/>
          </a:xfrm>
          <a:prstGeom prst="rect">
            <a:avLst/>
          </a:prstGeom>
        </p:spPr>
      </p:pic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63B13B8F-2F90-8A43-83D0-CBD15B4741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2658" y="616652"/>
            <a:ext cx="673100" cy="673100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ACE72B87-2561-9746-98A6-741971998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1158" y="12129078"/>
            <a:ext cx="2508940" cy="87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6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person, indoor, table, man&#10;&#10;Description automatically generated">
            <a:extLst>
              <a:ext uri="{FF2B5EF4-FFF2-40B4-BE49-F238E27FC236}">
                <a16:creationId xmlns:a16="http://schemas.microsoft.com/office/drawing/2014/main" id="{8031D1DC-DA7B-004D-B737-EEFFFE3804F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9" b="13329"/>
          <a:stretch>
            <a:fillRect/>
          </a:stretch>
        </p:blipFill>
        <p:spPr>
          <a:xfrm>
            <a:off x="-311148" y="1741954"/>
            <a:ext cx="24999948" cy="12218898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FD5417B-5649-AA4B-BF84-3BD3067849C2}"/>
              </a:ext>
            </a:extLst>
          </p:cNvPr>
          <p:cNvSpPr/>
          <p:nvPr/>
        </p:nvSpPr>
        <p:spPr>
          <a:xfrm>
            <a:off x="0" y="1408157"/>
            <a:ext cx="24377649" cy="11931516"/>
          </a:xfrm>
          <a:prstGeom prst="rect">
            <a:avLst/>
          </a:prstGeom>
          <a:gradFill>
            <a:gsLst>
              <a:gs pos="29000">
                <a:schemeClr val="accent1">
                  <a:alpha val="80000"/>
                </a:schemeClr>
              </a:gs>
              <a:gs pos="74000">
                <a:schemeClr val="accent2">
                  <a:alpha val="8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E9306D-94C4-7842-99F0-28587C8E6304}"/>
              </a:ext>
            </a:extLst>
          </p:cNvPr>
          <p:cNvSpPr txBox="1"/>
          <p:nvPr/>
        </p:nvSpPr>
        <p:spPr>
          <a:xfrm>
            <a:off x="1943812" y="5629092"/>
            <a:ext cx="20490023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We Are Here for You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5400" b="1" dirty="0">
                <a:solidFill>
                  <a:schemeClr val="bg1"/>
                </a:solidFill>
              </a:rPr>
              <a:t>Free 30 minute consultative support 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</a:rPr>
              <a:t>Free webinars</a:t>
            </a:r>
            <a:endParaRPr lang="en-US" sz="5400" b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jacqui@getstrategy.com</a:t>
            </a:r>
            <a:r>
              <a:rPr lang="en-US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 | </a:t>
            </a:r>
            <a:r>
              <a:rPr lang="en-US" sz="2800" dirty="0" err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www.getstrategy.com</a:t>
            </a:r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793E88-AD7A-584C-955C-902AE0884AA5}"/>
              </a:ext>
            </a:extLst>
          </p:cNvPr>
          <p:cNvSpPr/>
          <p:nvPr/>
        </p:nvSpPr>
        <p:spPr>
          <a:xfrm>
            <a:off x="0" y="-4253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2E2497-C8AA-A74F-BF48-07BC4ECB1D11}"/>
              </a:ext>
            </a:extLst>
          </p:cNvPr>
          <p:cNvSpPr txBox="1"/>
          <p:nvPr/>
        </p:nvSpPr>
        <p:spPr>
          <a:xfrm>
            <a:off x="501945" y="768536"/>
            <a:ext cx="346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Planning Through Crisis</a:t>
            </a:r>
          </a:p>
        </p:txBody>
      </p:sp>
      <p:pic>
        <p:nvPicPr>
          <p:cNvPr id="10" name="Picture 9" descr="A picture containing umbrella, clock&#10;&#10;Description automatically generated">
            <a:extLst>
              <a:ext uri="{FF2B5EF4-FFF2-40B4-BE49-F238E27FC236}">
                <a16:creationId xmlns:a16="http://schemas.microsoft.com/office/drawing/2014/main" id="{C299E5B2-FF01-614B-96A8-E54C73A0CFB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3835" y="392882"/>
            <a:ext cx="913661" cy="91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88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DBDAB8-6C09-C24C-86A7-6EBFEA7ED065}"/>
              </a:ext>
            </a:extLst>
          </p:cNvPr>
          <p:cNvGrpSpPr/>
          <p:nvPr/>
        </p:nvGrpSpPr>
        <p:grpSpPr>
          <a:xfrm flipH="1">
            <a:off x="975016" y="3761722"/>
            <a:ext cx="6810744" cy="2843609"/>
            <a:chOff x="15695541" y="10004408"/>
            <a:chExt cx="6810744" cy="284360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1828BB-2559-D04A-8229-11068866DDDF}"/>
                </a:ext>
              </a:extLst>
            </p:cNvPr>
            <p:cNvSpPr txBox="1"/>
            <p:nvPr/>
          </p:nvSpPr>
          <p:spPr>
            <a:xfrm>
              <a:off x="15695541" y="10724359"/>
              <a:ext cx="6810744" cy="21236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tx2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Experienced </a:t>
              </a:r>
            </a:p>
            <a:p>
              <a:r>
                <a:rPr lang="en-US" sz="6600" b="1" dirty="0">
                  <a:solidFill>
                    <a:schemeClr val="tx2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Leaders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E2BBDEF-14B1-F548-A646-12D54EB484A3}"/>
                </a:ext>
              </a:extLst>
            </p:cNvPr>
            <p:cNvSpPr txBox="1"/>
            <p:nvPr/>
          </p:nvSpPr>
          <p:spPr>
            <a:xfrm>
              <a:off x="19237849" y="10004408"/>
              <a:ext cx="3203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spc="3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Our Series Presenters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85ADBB-2B5C-FF42-ABD7-5717F7D67D02}"/>
              </a:ext>
            </a:extLst>
          </p:cNvPr>
          <p:cNvSpPr txBox="1"/>
          <p:nvPr/>
        </p:nvSpPr>
        <p:spPr>
          <a:xfrm>
            <a:off x="501945" y="768536"/>
            <a:ext cx="5627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Planning Through Crisis Webinar Series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0EC30A-A232-9648-97D8-C1F83474079D}"/>
              </a:ext>
            </a:extLst>
          </p:cNvPr>
          <p:cNvGrpSpPr/>
          <p:nvPr/>
        </p:nvGrpSpPr>
        <p:grpSpPr>
          <a:xfrm>
            <a:off x="12443951" y="9139364"/>
            <a:ext cx="9823534" cy="3217934"/>
            <a:chOff x="10756560" y="9077870"/>
            <a:chExt cx="11780202" cy="321793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F3BEA7E-1C97-D34E-A2E7-EFEE83357EBC}"/>
                </a:ext>
              </a:extLst>
            </p:cNvPr>
            <p:cNvGrpSpPr/>
            <p:nvPr/>
          </p:nvGrpSpPr>
          <p:grpSpPr>
            <a:xfrm>
              <a:off x="10756560" y="9077870"/>
              <a:ext cx="6028385" cy="2739211"/>
              <a:chOff x="13033807" y="6920309"/>
              <a:chExt cx="6028385" cy="2739211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46E6F33-E3B3-9A4C-905D-0C97A502D7F2}"/>
                  </a:ext>
                </a:extLst>
              </p:cNvPr>
              <p:cNvSpPr txBox="1"/>
              <p:nvPr/>
            </p:nvSpPr>
            <p:spPr>
              <a:xfrm>
                <a:off x="13726830" y="7843638"/>
                <a:ext cx="4642338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25+ years’ experience in healthcare and manufacturing operations as CEO, COO and HR Director. 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488DC45-DFB6-1B40-9DB2-2C1FBDCEB905}"/>
                  </a:ext>
                </a:extLst>
              </p:cNvPr>
              <p:cNvSpPr txBox="1"/>
              <p:nvPr/>
            </p:nvSpPr>
            <p:spPr>
              <a:xfrm>
                <a:off x="13033807" y="6920309"/>
                <a:ext cx="60283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2"/>
                    </a:solidFill>
                    <a:latin typeface="Arial" panose="020B0604020202020204" pitchFamily="34" charset="0"/>
                    <a:ea typeface="Roboto Medium" panose="02000000000000000000" pitchFamily="2" charset="0"/>
                    <a:cs typeface="Arial" panose="020B0604020202020204" pitchFamily="34" charset="0"/>
                  </a:rPr>
                  <a:t>Jacqui </a:t>
                </a:r>
                <a:r>
                  <a:rPr lang="en-US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Roboto Medium" panose="02000000000000000000" pitchFamily="2" charset="0"/>
                    <a:cs typeface="Arial" panose="020B0604020202020204" pitchFamily="34" charset="0"/>
                  </a:rPr>
                  <a:t>Catrabone</a:t>
                </a:r>
                <a:r>
                  <a:rPr lang="en-US" b="1" dirty="0">
                    <a:solidFill>
                      <a:schemeClr val="tx2"/>
                    </a:solidFill>
                    <a:latin typeface="Arial" panose="020B0604020202020204" pitchFamily="34" charset="0"/>
                    <a:ea typeface="Roboto Medium" panose="02000000000000000000" pitchFamily="2" charset="0"/>
                    <a:cs typeface="Arial" panose="020B0604020202020204" pitchFamily="34" charset="0"/>
                  </a:rPr>
                  <a:t>, MA</a:t>
                </a:r>
              </a:p>
              <a:p>
                <a:pPr algn="ctr"/>
                <a:r>
                  <a:rPr lang="en-US" b="1" dirty="0">
                    <a:solidFill>
                      <a:schemeClr val="tx2"/>
                    </a:solidFill>
                    <a:latin typeface="Arial" panose="020B0604020202020204" pitchFamily="34" charset="0"/>
                    <a:ea typeface="Roboto Medium" panose="02000000000000000000" pitchFamily="2" charset="0"/>
                    <a:cs typeface="Arial" panose="020B0604020202020204" pitchFamily="34" charset="0"/>
                  </a:rPr>
                  <a:t>Director, Nonprofit &amp; Community Services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C284767-2105-C548-8C9A-FE5A8B633717}"/>
                </a:ext>
              </a:extLst>
            </p:cNvPr>
            <p:cNvGrpSpPr/>
            <p:nvPr/>
          </p:nvGrpSpPr>
          <p:grpSpPr>
            <a:xfrm>
              <a:off x="17894424" y="9077870"/>
              <a:ext cx="4642338" cy="3217934"/>
              <a:chOff x="13531400" y="6920309"/>
              <a:chExt cx="4642338" cy="3217934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18E25C-8163-1A48-BF4E-095DD8E80BAE}"/>
                  </a:ext>
                </a:extLst>
              </p:cNvPr>
              <p:cNvSpPr txBox="1"/>
              <p:nvPr/>
            </p:nvSpPr>
            <p:spPr>
              <a:xfrm>
                <a:off x="13531400" y="7891474"/>
                <a:ext cx="4642338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Extensive experience in fundraising, economic development, public relations and communications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A123061-7565-C745-97FB-EDABFB21F825}"/>
                  </a:ext>
                </a:extLst>
              </p:cNvPr>
              <p:cNvSpPr txBox="1"/>
              <p:nvPr/>
            </p:nvSpPr>
            <p:spPr>
              <a:xfrm>
                <a:off x="13531401" y="6920309"/>
                <a:ext cx="46423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2"/>
                    </a:solidFill>
                    <a:latin typeface="Arial" panose="020B0604020202020204" pitchFamily="34" charset="0"/>
                    <a:ea typeface="Roboto Medium" panose="02000000000000000000" pitchFamily="2" charset="0"/>
                    <a:cs typeface="Arial" panose="020B0604020202020204" pitchFamily="34" charset="0"/>
                  </a:rPr>
                  <a:t>Margie Taylor, Certified Fund Raising Executive</a:t>
                </a:r>
              </a:p>
            </p:txBody>
          </p: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9D7F4CF-D0DE-498E-979B-51EDD9AD3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4425" y="3761722"/>
            <a:ext cx="4816285" cy="465412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4F1477BE-0D29-324E-A78A-0358F669B9EC}"/>
              </a:ext>
            </a:extLst>
          </p:cNvPr>
          <p:cNvGrpSpPr/>
          <p:nvPr/>
        </p:nvGrpSpPr>
        <p:grpSpPr>
          <a:xfrm>
            <a:off x="7647499" y="9139364"/>
            <a:ext cx="4048237" cy="3567766"/>
            <a:chOff x="13531401" y="6920309"/>
            <a:chExt cx="4854572" cy="356776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BBC6330-C5EE-F74B-ACE9-5FE80739BE33}"/>
                </a:ext>
              </a:extLst>
            </p:cNvPr>
            <p:cNvSpPr txBox="1"/>
            <p:nvPr/>
          </p:nvSpPr>
          <p:spPr>
            <a:xfrm>
              <a:off x="13531401" y="7810419"/>
              <a:ext cx="4854572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25+ years’ experience in strategic organizational development including research, planning, program development and evaluation.</a:t>
              </a:r>
              <a:endParaRPr lang="en-US" sz="4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4A30563-8D00-D542-8367-EEC216650C40}"/>
                </a:ext>
              </a:extLst>
            </p:cNvPr>
            <p:cNvSpPr txBox="1"/>
            <p:nvPr/>
          </p:nvSpPr>
          <p:spPr>
            <a:xfrm>
              <a:off x="13531401" y="6920309"/>
              <a:ext cx="46423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Debra Thompson, MBA</a:t>
              </a:r>
            </a:p>
            <a:p>
              <a:pPr algn="ctr"/>
              <a:r>
                <a:rPr lang="en-US" b="1" dirty="0">
                  <a:solidFill>
                    <a:schemeClr val="tx2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President &amp; CEO</a:t>
              </a:r>
            </a:p>
          </p:txBody>
        </p:sp>
      </p:grpSp>
      <p:pic>
        <p:nvPicPr>
          <p:cNvPr id="9" name="Picture 8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15E99521-CDC5-C649-BF82-D7FE16BED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50" y="3716148"/>
            <a:ext cx="4645152" cy="4645152"/>
          </a:xfrm>
          <a:prstGeom prst="rect">
            <a:avLst/>
          </a:prstGeom>
        </p:spPr>
      </p:pic>
      <p:pic>
        <p:nvPicPr>
          <p:cNvPr id="12" name="Picture 11" descr="A picture containing clock&#10;&#10;Description automatically generated">
            <a:extLst>
              <a:ext uri="{FF2B5EF4-FFF2-40B4-BE49-F238E27FC236}">
                <a16:creationId xmlns:a16="http://schemas.microsoft.com/office/drawing/2014/main" id="{8C55FF6D-ECE3-8948-9769-2E779245D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66" y="12389955"/>
            <a:ext cx="673100" cy="673100"/>
          </a:xfrm>
          <a:prstGeom prst="rect">
            <a:avLst/>
          </a:prstGeom>
        </p:spPr>
      </p:pic>
      <p:pic>
        <p:nvPicPr>
          <p:cNvPr id="14" name="Picture Placeholder 1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5ED70D0D-7185-5D44-820B-450E177BED7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r="166"/>
          <a:stretch>
            <a:fillRect/>
          </a:stretch>
        </p:blipFill>
        <p:spPr>
          <a:xfrm>
            <a:off x="12636500" y="3773488"/>
            <a:ext cx="4641850" cy="4641850"/>
          </a:xfrm>
        </p:spPr>
      </p:pic>
      <p:pic>
        <p:nvPicPr>
          <p:cNvPr id="21" name="Picture 20" descr="A picture containing clock&#10;&#10;Description automatically generated">
            <a:extLst>
              <a:ext uri="{FF2B5EF4-FFF2-40B4-BE49-F238E27FC236}">
                <a16:creationId xmlns:a16="http://schemas.microsoft.com/office/drawing/2014/main" id="{12720DB8-9EA8-714A-89F1-A680D5A490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2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FF92C709-95DA-1A40-8A96-1A50A3373DB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1" b="53400"/>
          <a:stretch/>
        </p:blipFill>
        <p:spPr>
          <a:xfrm>
            <a:off x="0" y="1825715"/>
            <a:ext cx="24377650" cy="7230182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EC9507E-D8E8-2A42-A742-D04DA26B56CC}"/>
              </a:ext>
            </a:extLst>
          </p:cNvPr>
          <p:cNvSpPr/>
          <p:nvPr/>
        </p:nvSpPr>
        <p:spPr>
          <a:xfrm>
            <a:off x="-2" y="1619051"/>
            <a:ext cx="24377651" cy="7436846"/>
          </a:xfrm>
          <a:prstGeom prst="rect">
            <a:avLst/>
          </a:prstGeom>
          <a:gradFill>
            <a:gsLst>
              <a:gs pos="29000">
                <a:schemeClr val="accent1">
                  <a:alpha val="10000"/>
                </a:schemeClr>
              </a:gs>
              <a:gs pos="74000">
                <a:schemeClr val="accent2">
                  <a:alpha val="8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2008DC-D2D0-984D-8CCA-21549F510295}"/>
              </a:ext>
            </a:extLst>
          </p:cNvPr>
          <p:cNvSpPr txBox="1"/>
          <p:nvPr/>
        </p:nvSpPr>
        <p:spPr>
          <a:xfrm>
            <a:off x="1195920" y="3331471"/>
            <a:ext cx="7925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The world has changed.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8F3CAB-374B-A64D-9F9E-136BA6C1D81A}"/>
              </a:ext>
            </a:extLst>
          </p:cNvPr>
          <p:cNvSpPr txBox="1"/>
          <p:nvPr/>
        </p:nvSpPr>
        <p:spPr>
          <a:xfrm>
            <a:off x="650567" y="9537080"/>
            <a:ext cx="23076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tx2"/>
                </a:solidFill>
              </a:rPr>
              <a:t>I never dreamed we would be in a mandated shut down during my watch</a:t>
            </a:r>
            <a:endParaRPr lang="en-US" sz="96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85ADBB-2B5C-FF42-ABD7-5717F7D67D02}"/>
              </a:ext>
            </a:extLst>
          </p:cNvPr>
          <p:cNvSpPr txBox="1"/>
          <p:nvPr/>
        </p:nvSpPr>
        <p:spPr>
          <a:xfrm>
            <a:off x="501945" y="768536"/>
            <a:ext cx="346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Planning Through Crisis</a:t>
            </a:r>
          </a:p>
        </p:txBody>
      </p:sp>
    </p:spTree>
    <p:extLst>
      <p:ext uri="{BB962C8B-B14F-4D97-AF65-F5344CB8AC3E}">
        <p14:creationId xmlns:p14="http://schemas.microsoft.com/office/powerpoint/2010/main" val="21189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DBDAB8-6C09-C24C-86A7-6EBFEA7ED065}"/>
              </a:ext>
            </a:extLst>
          </p:cNvPr>
          <p:cNvGrpSpPr/>
          <p:nvPr/>
        </p:nvGrpSpPr>
        <p:grpSpPr>
          <a:xfrm flipH="1">
            <a:off x="975016" y="9988271"/>
            <a:ext cx="10485120" cy="2474277"/>
            <a:chOff x="13715749" y="10004408"/>
            <a:chExt cx="8790536" cy="247427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1828BB-2559-D04A-8229-11068866DDDF}"/>
                </a:ext>
              </a:extLst>
            </p:cNvPr>
            <p:cNvSpPr txBox="1"/>
            <p:nvPr/>
          </p:nvSpPr>
          <p:spPr>
            <a:xfrm>
              <a:off x="13715749" y="10724359"/>
              <a:ext cx="8790536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chemeClr val="tx2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Communicate, Communicate, Communicate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E2BBDEF-14B1-F548-A646-12D54EB484A3}"/>
                </a:ext>
              </a:extLst>
            </p:cNvPr>
            <p:cNvSpPr txBox="1"/>
            <p:nvPr/>
          </p:nvSpPr>
          <p:spPr>
            <a:xfrm>
              <a:off x="21119620" y="10004408"/>
              <a:ext cx="13213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spc="3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CONNECT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78F3CAB-374B-A64D-9F9E-136BA6C1D81A}"/>
              </a:ext>
            </a:extLst>
          </p:cNvPr>
          <p:cNvSpPr txBox="1"/>
          <p:nvPr/>
        </p:nvSpPr>
        <p:spPr>
          <a:xfrm>
            <a:off x="13892530" y="10308112"/>
            <a:ext cx="104851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2"/>
                </a:solidFill>
              </a:rPr>
              <a:t>Be supportive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2"/>
                </a:solidFill>
              </a:rPr>
              <a:t>Be available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2"/>
                </a:solidFill>
              </a:rPr>
              <a:t>Be helpful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2"/>
                </a:solidFill>
              </a:rPr>
              <a:t>Seek input from others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2008DC-D2D0-984D-8CCA-21549F510295}"/>
              </a:ext>
            </a:extLst>
          </p:cNvPr>
          <p:cNvSpPr txBox="1"/>
          <p:nvPr/>
        </p:nvSpPr>
        <p:spPr>
          <a:xfrm>
            <a:off x="15274612" y="2371421"/>
            <a:ext cx="7925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The world has changed.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85ADBB-2B5C-FF42-ABD7-5717F7D67D02}"/>
              </a:ext>
            </a:extLst>
          </p:cNvPr>
          <p:cNvSpPr txBox="1"/>
          <p:nvPr/>
        </p:nvSpPr>
        <p:spPr>
          <a:xfrm>
            <a:off x="501945" y="768536"/>
            <a:ext cx="346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Planning Through Crisis</a:t>
            </a:r>
          </a:p>
        </p:txBody>
      </p:sp>
      <p:pic>
        <p:nvPicPr>
          <p:cNvPr id="8" name="Picture Placeholder 7" descr="A picture containing laptop, computer&#10;&#10;Description automatically generated">
            <a:extLst>
              <a:ext uri="{FF2B5EF4-FFF2-40B4-BE49-F238E27FC236}">
                <a16:creationId xmlns:a16="http://schemas.microsoft.com/office/drawing/2014/main" id="{07225A3A-CB21-AA47-935D-2272B93EF0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" t="17257" r="6023" b="21891"/>
          <a:stretch/>
        </p:blipFill>
        <p:spPr>
          <a:xfrm>
            <a:off x="-1" y="1891029"/>
            <a:ext cx="24377651" cy="6962851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14C7A60-B350-5C4B-BAF7-50755C3AB498}"/>
              </a:ext>
            </a:extLst>
          </p:cNvPr>
          <p:cNvSpPr/>
          <p:nvPr/>
        </p:nvSpPr>
        <p:spPr>
          <a:xfrm>
            <a:off x="-1" y="1891029"/>
            <a:ext cx="24377651" cy="6962852"/>
          </a:xfrm>
          <a:prstGeom prst="rect">
            <a:avLst/>
          </a:prstGeom>
          <a:gradFill>
            <a:gsLst>
              <a:gs pos="29000">
                <a:schemeClr val="accent1">
                  <a:alpha val="80000"/>
                </a:schemeClr>
              </a:gs>
              <a:gs pos="74000">
                <a:schemeClr val="accent2">
                  <a:alpha val="8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23A84C5B-01CC-C646-BC25-FC6975B3F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9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C8327E-580E-9C4E-9E76-802AB1E0849F}"/>
              </a:ext>
            </a:extLst>
          </p:cNvPr>
          <p:cNvSpPr txBox="1"/>
          <p:nvPr/>
        </p:nvSpPr>
        <p:spPr>
          <a:xfrm>
            <a:off x="14328809" y="3648660"/>
            <a:ext cx="9300189" cy="506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2"/>
                </a:solidFill>
              </a:rPr>
              <a:t>State the facts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2"/>
                </a:solidFill>
              </a:rPr>
              <a:t>It is okay to not have all the answers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2"/>
                </a:solidFill>
              </a:rPr>
              <a:t>Frequency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2"/>
                </a:solidFill>
              </a:rPr>
              <a:t>Relevant to audience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2"/>
                </a:solidFill>
              </a:rPr>
              <a:t>Clear and consistent 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BBAB3D-9F31-074B-B54F-CB8CF947A6AF}"/>
              </a:ext>
            </a:extLst>
          </p:cNvPr>
          <p:cNvSpPr/>
          <p:nvPr/>
        </p:nvSpPr>
        <p:spPr>
          <a:xfrm>
            <a:off x="-1" y="12725672"/>
            <a:ext cx="990328" cy="9903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DBDAB8-6C09-C24C-86A7-6EBFEA7ED065}"/>
              </a:ext>
            </a:extLst>
          </p:cNvPr>
          <p:cNvGrpSpPr/>
          <p:nvPr/>
        </p:nvGrpSpPr>
        <p:grpSpPr>
          <a:xfrm>
            <a:off x="14358109" y="10035848"/>
            <a:ext cx="9308090" cy="2843609"/>
            <a:chOff x="14335681" y="10004408"/>
            <a:chExt cx="8170604" cy="284360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1828BB-2559-D04A-8229-11068866DDDF}"/>
                </a:ext>
              </a:extLst>
            </p:cNvPr>
            <p:cNvSpPr txBox="1"/>
            <p:nvPr/>
          </p:nvSpPr>
          <p:spPr>
            <a:xfrm>
              <a:off x="14335681" y="10724359"/>
              <a:ext cx="8170604" cy="21236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600" b="1" dirty="0">
                  <a:solidFill>
                    <a:schemeClr val="tx2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Communication </a:t>
              </a:r>
            </a:p>
            <a:p>
              <a:pPr algn="r"/>
              <a:r>
                <a:rPr lang="en-US" sz="6600" b="1" dirty="0">
                  <a:solidFill>
                    <a:schemeClr val="tx2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is Key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E2BBDEF-14B1-F548-A646-12D54EB484A3}"/>
                </a:ext>
              </a:extLst>
            </p:cNvPr>
            <p:cNvSpPr txBox="1"/>
            <p:nvPr/>
          </p:nvSpPr>
          <p:spPr>
            <a:xfrm>
              <a:off x="21090159" y="10004408"/>
              <a:ext cx="1383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pc="3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CONNECT</a:t>
              </a:r>
              <a:endPara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C7CE8E9-587D-C641-BB59-4677031FF849}"/>
              </a:ext>
            </a:extLst>
          </p:cNvPr>
          <p:cNvSpPr txBox="1"/>
          <p:nvPr/>
        </p:nvSpPr>
        <p:spPr>
          <a:xfrm>
            <a:off x="501945" y="768536"/>
            <a:ext cx="346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Planning Through Crisis</a:t>
            </a: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E62452D2-D3DD-9141-AAEC-5D87461A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  <p:pic>
        <p:nvPicPr>
          <p:cNvPr id="7" name="Picture Placeholder 6" descr="A picture containing appliance, yellow, person, dryer&#10;&#10;Description automatically generated">
            <a:extLst>
              <a:ext uri="{FF2B5EF4-FFF2-40B4-BE49-F238E27FC236}">
                <a16:creationId xmlns:a16="http://schemas.microsoft.com/office/drawing/2014/main" id="{27699ABF-4367-B646-B2D6-87CAB3D5BA9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4" r="3820"/>
          <a:stretch/>
        </p:blipFill>
        <p:spPr>
          <a:xfrm>
            <a:off x="-1" y="1784484"/>
            <a:ext cx="13289278" cy="11931516"/>
          </a:xfrm>
        </p:spPr>
      </p:pic>
    </p:spTree>
    <p:extLst>
      <p:ext uri="{BB962C8B-B14F-4D97-AF65-F5344CB8AC3E}">
        <p14:creationId xmlns:p14="http://schemas.microsoft.com/office/powerpoint/2010/main" val="192221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2B124D-0EB6-1948-9A5E-3A0C898A04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27" name="Picture Placeholder 11" descr="A person sitting on a bench&#10;&#10;Description automatically generated">
            <a:extLst>
              <a:ext uri="{FF2B5EF4-FFF2-40B4-BE49-F238E27FC236}">
                <a16:creationId xmlns:a16="http://schemas.microsoft.com/office/drawing/2014/main" id="{5E8913C3-E3D0-624C-B2ED-02936F3E8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4" b="17774"/>
          <a:stretch>
            <a:fillRect/>
          </a:stretch>
        </p:blipFill>
        <p:spPr>
          <a:xfrm>
            <a:off x="-459013" y="1827378"/>
            <a:ext cx="24999948" cy="83701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852F1F6-C30C-8444-9C0F-86652233D932}"/>
              </a:ext>
            </a:extLst>
          </p:cNvPr>
          <p:cNvSpPr/>
          <p:nvPr/>
        </p:nvSpPr>
        <p:spPr>
          <a:xfrm>
            <a:off x="-2" y="1753488"/>
            <a:ext cx="24377651" cy="8436057"/>
          </a:xfrm>
          <a:prstGeom prst="rect">
            <a:avLst/>
          </a:prstGeom>
          <a:gradFill>
            <a:gsLst>
              <a:gs pos="29000">
                <a:schemeClr val="accent1">
                  <a:alpha val="80000"/>
                </a:schemeClr>
              </a:gs>
              <a:gs pos="74000">
                <a:schemeClr val="accent2">
                  <a:alpha val="8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C1898F-12DE-0D41-95AB-2B768BFC0D4F}"/>
              </a:ext>
            </a:extLst>
          </p:cNvPr>
          <p:cNvGrpSpPr/>
          <p:nvPr/>
        </p:nvGrpSpPr>
        <p:grpSpPr>
          <a:xfrm>
            <a:off x="1814140" y="7261649"/>
            <a:ext cx="3851564" cy="776624"/>
            <a:chOff x="2161309" y="9564131"/>
            <a:chExt cx="3851564" cy="776624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81CB6750-4BDD-9541-A348-2157FA82CE2D}"/>
                </a:ext>
              </a:extLst>
            </p:cNvPr>
            <p:cNvSpPr/>
            <p:nvPr/>
          </p:nvSpPr>
          <p:spPr>
            <a:xfrm>
              <a:off x="2161309" y="9564131"/>
              <a:ext cx="3851564" cy="776624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E2CE0CA-5EE4-6040-BB05-68F696C7778D}"/>
                </a:ext>
              </a:extLst>
            </p:cNvPr>
            <p:cNvSpPr txBox="1"/>
            <p:nvPr/>
          </p:nvSpPr>
          <p:spPr>
            <a:xfrm>
              <a:off x="2465360" y="9768716"/>
              <a:ext cx="3243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spc="3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COMMUNICATE</a:t>
              </a:r>
            </a:p>
          </p:txBody>
        </p:sp>
      </p:grpSp>
      <p:pic>
        <p:nvPicPr>
          <p:cNvPr id="24" name="Picture 23" descr="A screenshot of a computer&#10;&#10;Description automatically generated">
            <a:extLst>
              <a:ext uri="{FF2B5EF4-FFF2-40B4-BE49-F238E27FC236}">
                <a16:creationId xmlns:a16="http://schemas.microsoft.com/office/drawing/2014/main" id="{0D7CEC54-96AD-8B4D-9798-077B371D4A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655" y="3745735"/>
            <a:ext cx="9242426" cy="1281152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0000823-3D60-DC45-B1EF-29A32C704670}"/>
              </a:ext>
            </a:extLst>
          </p:cNvPr>
          <p:cNvSpPr txBox="1"/>
          <p:nvPr/>
        </p:nvSpPr>
        <p:spPr>
          <a:xfrm flipH="1">
            <a:off x="1734583" y="4620813"/>
            <a:ext cx="8282828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about the media?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E53EBB-66BD-41C9-B078-CEBD4E944D35}"/>
              </a:ext>
            </a:extLst>
          </p:cNvPr>
          <p:cNvSpPr txBox="1"/>
          <p:nvPr/>
        </p:nvSpPr>
        <p:spPr>
          <a:xfrm>
            <a:off x="14091597" y="6012463"/>
            <a:ext cx="921583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2"/>
                </a:solidFill>
              </a:rPr>
              <a:t>One spokesperson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2"/>
                </a:solidFill>
              </a:rPr>
              <a:t>Stay consistent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2"/>
                </a:solidFill>
              </a:rPr>
              <a:t>Ask to have an edit</a:t>
            </a:r>
          </a:p>
          <a:p>
            <a:endParaRPr lang="en-US" sz="66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827081-FCE5-234B-9A28-0B576DDDA9B6}"/>
              </a:ext>
            </a:extLst>
          </p:cNvPr>
          <p:cNvSpPr txBox="1"/>
          <p:nvPr/>
        </p:nvSpPr>
        <p:spPr>
          <a:xfrm>
            <a:off x="501945" y="768536"/>
            <a:ext cx="346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Planning Through Crisis</a:t>
            </a:r>
          </a:p>
        </p:txBody>
      </p:sp>
      <p:pic>
        <p:nvPicPr>
          <p:cNvPr id="22" name="Picture 21" descr="A picture containing clock&#10;&#10;Description automatically generated">
            <a:extLst>
              <a:ext uri="{FF2B5EF4-FFF2-40B4-BE49-F238E27FC236}">
                <a16:creationId xmlns:a16="http://schemas.microsoft.com/office/drawing/2014/main" id="{28E8E11A-80A5-804F-AA5B-D6D3B69F0A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E03CC01-BA25-0D4D-BCB0-48631F61A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99" y="11596752"/>
            <a:ext cx="12142124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5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DBDAB8-6C09-C24C-86A7-6EBFEA7ED065}"/>
              </a:ext>
            </a:extLst>
          </p:cNvPr>
          <p:cNvGrpSpPr/>
          <p:nvPr/>
        </p:nvGrpSpPr>
        <p:grpSpPr>
          <a:xfrm flipH="1">
            <a:off x="501945" y="9721865"/>
            <a:ext cx="10485120" cy="3028275"/>
            <a:chOff x="13715749" y="10004408"/>
            <a:chExt cx="8790536" cy="302827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1828BB-2559-D04A-8229-11068866DDDF}"/>
                </a:ext>
              </a:extLst>
            </p:cNvPr>
            <p:cNvSpPr txBox="1"/>
            <p:nvPr/>
          </p:nvSpPr>
          <p:spPr>
            <a:xfrm>
              <a:off x="13715749" y="10724359"/>
              <a:ext cx="8790536" cy="23083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know we will recover; </a:t>
              </a:r>
            </a:p>
            <a:p>
              <a:r>
                <a:rPr lang="en-US" sz="48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but when and what will happen </a:t>
              </a:r>
            </a:p>
            <a:p>
              <a:r>
                <a:rPr lang="en-US" sz="48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meantime?</a:t>
              </a:r>
              <a:endParaRPr lang="en-US" sz="13800" b="1" dirty="0">
                <a:solidFill>
                  <a:schemeClr val="tx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E2BBDEF-14B1-F548-A646-12D54EB484A3}"/>
                </a:ext>
              </a:extLst>
            </p:cNvPr>
            <p:cNvSpPr txBox="1"/>
            <p:nvPr/>
          </p:nvSpPr>
          <p:spPr>
            <a:xfrm>
              <a:off x="20453030" y="10004408"/>
              <a:ext cx="198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spc="3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PERSEVERENCE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78F3CAB-374B-A64D-9F9E-136BA6C1D81A}"/>
              </a:ext>
            </a:extLst>
          </p:cNvPr>
          <p:cNvSpPr txBox="1"/>
          <p:nvPr/>
        </p:nvSpPr>
        <p:spPr>
          <a:xfrm>
            <a:off x="13892529" y="10534149"/>
            <a:ext cx="104851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2"/>
                </a:solidFill>
              </a:rPr>
              <a:t>Be optimistic but realistic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2"/>
                </a:solidFill>
              </a:rPr>
              <a:t>Show concern for others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2"/>
                </a:solidFill>
              </a:rPr>
              <a:t>Instill confidence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85ADBB-2B5C-FF42-ABD7-5717F7D67D02}"/>
              </a:ext>
            </a:extLst>
          </p:cNvPr>
          <p:cNvSpPr txBox="1"/>
          <p:nvPr/>
        </p:nvSpPr>
        <p:spPr>
          <a:xfrm>
            <a:off x="501945" y="768536"/>
            <a:ext cx="346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Planning Through Crisis</a:t>
            </a:r>
          </a:p>
        </p:txBody>
      </p:sp>
      <p:pic>
        <p:nvPicPr>
          <p:cNvPr id="9" name="Picture Placeholder 8" descr="A picture containing table, computer, laptop&#10;&#10;Description automatically generated">
            <a:extLst>
              <a:ext uri="{FF2B5EF4-FFF2-40B4-BE49-F238E27FC236}">
                <a16:creationId xmlns:a16="http://schemas.microsoft.com/office/drawing/2014/main" id="{1D8A326F-12B5-4847-AD77-7103A71B1F7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18" b="27618"/>
          <a:stretch>
            <a:fillRect/>
          </a:stretch>
        </p:blipFill>
        <p:spPr>
          <a:xfrm>
            <a:off x="0" y="1784484"/>
            <a:ext cx="24377650" cy="6962852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14C7A60-B350-5C4B-BAF7-50755C3AB498}"/>
              </a:ext>
            </a:extLst>
          </p:cNvPr>
          <p:cNvSpPr/>
          <p:nvPr/>
        </p:nvSpPr>
        <p:spPr>
          <a:xfrm>
            <a:off x="-2" y="1640371"/>
            <a:ext cx="24377651" cy="7228885"/>
          </a:xfrm>
          <a:prstGeom prst="rect">
            <a:avLst/>
          </a:prstGeom>
          <a:gradFill>
            <a:gsLst>
              <a:gs pos="29000">
                <a:schemeClr val="accent1">
                  <a:alpha val="0"/>
                </a:schemeClr>
              </a:gs>
              <a:gs pos="74000">
                <a:schemeClr val="accent2">
                  <a:alpha val="8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23A84C5B-01CC-C646-BC25-FC6975B3F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2008DC-D2D0-984D-8CCA-21549F510295}"/>
              </a:ext>
            </a:extLst>
          </p:cNvPr>
          <p:cNvSpPr txBox="1"/>
          <p:nvPr/>
        </p:nvSpPr>
        <p:spPr>
          <a:xfrm>
            <a:off x="15172198" y="4172708"/>
            <a:ext cx="7925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The world has changed. </a:t>
            </a:r>
          </a:p>
        </p:txBody>
      </p:sp>
    </p:spTree>
    <p:extLst>
      <p:ext uri="{BB962C8B-B14F-4D97-AF65-F5344CB8AC3E}">
        <p14:creationId xmlns:p14="http://schemas.microsoft.com/office/powerpoint/2010/main" val="3123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C8327E-580E-9C4E-9E76-802AB1E0849F}"/>
              </a:ext>
            </a:extLst>
          </p:cNvPr>
          <p:cNvSpPr txBox="1"/>
          <p:nvPr/>
        </p:nvSpPr>
        <p:spPr>
          <a:xfrm>
            <a:off x="14317579" y="2869493"/>
            <a:ext cx="8960399" cy="6081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2"/>
                </a:solidFill>
              </a:rPr>
              <a:t>Local, regional, national news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2"/>
                </a:solidFill>
              </a:rPr>
              <a:t>Trade associations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2"/>
                </a:solidFill>
              </a:rPr>
              <a:t>Member organizations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2"/>
                </a:solidFill>
              </a:rPr>
              <a:t>Elected officials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2"/>
                </a:solidFill>
              </a:rPr>
              <a:t>Philanthropic community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2"/>
                </a:solidFill>
              </a:rPr>
              <a:t>Regulatory agencies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BBAB3D-9F31-074B-B54F-CB8CF947A6AF}"/>
              </a:ext>
            </a:extLst>
          </p:cNvPr>
          <p:cNvSpPr/>
          <p:nvPr/>
        </p:nvSpPr>
        <p:spPr>
          <a:xfrm>
            <a:off x="-1" y="12725672"/>
            <a:ext cx="990328" cy="9903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DBDAB8-6C09-C24C-86A7-6EBFEA7ED065}"/>
              </a:ext>
            </a:extLst>
          </p:cNvPr>
          <p:cNvGrpSpPr/>
          <p:nvPr/>
        </p:nvGrpSpPr>
        <p:grpSpPr>
          <a:xfrm>
            <a:off x="13888919" y="10846507"/>
            <a:ext cx="9736839" cy="1827947"/>
            <a:chOff x="13959327" y="10004408"/>
            <a:chExt cx="8546958" cy="182794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1828BB-2559-D04A-8229-11068866DDDF}"/>
                </a:ext>
              </a:extLst>
            </p:cNvPr>
            <p:cNvSpPr txBox="1"/>
            <p:nvPr/>
          </p:nvSpPr>
          <p:spPr>
            <a:xfrm>
              <a:off x="13959327" y="10724359"/>
              <a:ext cx="8546958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600" b="1" dirty="0">
                  <a:solidFill>
                    <a:schemeClr val="tx2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Stay Informed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E2BBDEF-14B1-F548-A646-12D54EB484A3}"/>
                </a:ext>
              </a:extLst>
            </p:cNvPr>
            <p:cNvSpPr txBox="1"/>
            <p:nvPr/>
          </p:nvSpPr>
          <p:spPr>
            <a:xfrm>
              <a:off x="19951130" y="10004408"/>
              <a:ext cx="2522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pc="3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KEY INFORMATION</a:t>
              </a:r>
              <a:endPara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C7CE8E9-587D-C641-BB59-4677031FF849}"/>
              </a:ext>
            </a:extLst>
          </p:cNvPr>
          <p:cNvSpPr txBox="1"/>
          <p:nvPr/>
        </p:nvSpPr>
        <p:spPr>
          <a:xfrm>
            <a:off x="501945" y="768536"/>
            <a:ext cx="346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Planning Through Crisis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1D6E0DE2-B060-5147-933C-1AE066102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2658" y="616652"/>
            <a:ext cx="673100" cy="673100"/>
          </a:xfrm>
          <a:prstGeom prst="rect">
            <a:avLst/>
          </a:prstGeom>
        </p:spPr>
      </p:pic>
      <p:pic>
        <p:nvPicPr>
          <p:cNvPr id="8" name="Picture Placeholder 7" descr="A picture containing table, orange, yellow, sitting&#10;&#10;Description automatically generated">
            <a:extLst>
              <a:ext uri="{FF2B5EF4-FFF2-40B4-BE49-F238E27FC236}">
                <a16:creationId xmlns:a16="http://schemas.microsoft.com/office/drawing/2014/main" id="{130A8CF7-A4F8-D04E-BC6E-330A53EF7D2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8" r="128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006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indoor, computer, bottle, table&#10;&#10;Description automatically generated">
            <a:extLst>
              <a:ext uri="{FF2B5EF4-FFF2-40B4-BE49-F238E27FC236}">
                <a16:creationId xmlns:a16="http://schemas.microsoft.com/office/drawing/2014/main" id="{DB193DE9-B79E-6D4D-9213-51228AC54F0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3" b="22817"/>
          <a:stretch/>
        </p:blipFill>
        <p:spPr>
          <a:xfrm>
            <a:off x="-1" y="1891028"/>
            <a:ext cx="24377650" cy="7132320"/>
          </a:xfr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DBDAB8-6C09-C24C-86A7-6EBFEA7ED065}"/>
              </a:ext>
            </a:extLst>
          </p:cNvPr>
          <p:cNvGrpSpPr/>
          <p:nvPr/>
        </p:nvGrpSpPr>
        <p:grpSpPr>
          <a:xfrm flipH="1">
            <a:off x="975016" y="9988271"/>
            <a:ext cx="10485120" cy="2474277"/>
            <a:chOff x="13715749" y="10004408"/>
            <a:chExt cx="8790536" cy="247427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1828BB-2559-D04A-8229-11068866DDDF}"/>
                </a:ext>
              </a:extLst>
            </p:cNvPr>
            <p:cNvSpPr txBox="1"/>
            <p:nvPr/>
          </p:nvSpPr>
          <p:spPr>
            <a:xfrm>
              <a:off x="13715749" y="10724359"/>
              <a:ext cx="8790536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Finding ways to thrive </a:t>
              </a:r>
            </a:p>
            <a:p>
              <a:r>
                <a:rPr lang="en-US" sz="54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through a new strategic focus</a:t>
              </a:r>
              <a:endParaRPr lang="en-US" sz="16600" b="1" dirty="0">
                <a:solidFill>
                  <a:schemeClr val="tx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E2BBDEF-14B1-F548-A646-12D54EB484A3}"/>
                </a:ext>
              </a:extLst>
            </p:cNvPr>
            <p:cNvSpPr txBox="1"/>
            <p:nvPr/>
          </p:nvSpPr>
          <p:spPr>
            <a:xfrm>
              <a:off x="19311174" y="10004408"/>
              <a:ext cx="31297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spc="3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BEGINNING TO REGROUP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78F3CAB-374B-A64D-9F9E-136BA6C1D81A}"/>
              </a:ext>
            </a:extLst>
          </p:cNvPr>
          <p:cNvSpPr txBox="1"/>
          <p:nvPr/>
        </p:nvSpPr>
        <p:spPr>
          <a:xfrm>
            <a:off x="12188824" y="10469406"/>
            <a:ext cx="12188825" cy="2231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Will those you serve be the same?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How will that impact your organization?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What resource implications will that have for your organization?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85ADBB-2B5C-FF42-ABD7-5717F7D67D02}"/>
              </a:ext>
            </a:extLst>
          </p:cNvPr>
          <p:cNvSpPr txBox="1"/>
          <p:nvPr/>
        </p:nvSpPr>
        <p:spPr>
          <a:xfrm>
            <a:off x="501945" y="768536"/>
            <a:ext cx="346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Planning Through Crisis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23A84C5B-01CC-C646-BC25-FC6975B3F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0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EEC6975390F24AA4BD34D908917BB7" ma:contentTypeVersion="13" ma:contentTypeDescription="Create a new document." ma:contentTypeScope="" ma:versionID="6d987372ba316cbc5a941f30b62f727f">
  <xsd:schema xmlns:xsd="http://www.w3.org/2001/XMLSchema" xmlns:xs="http://www.w3.org/2001/XMLSchema" xmlns:p="http://schemas.microsoft.com/office/2006/metadata/properties" xmlns:ns3="1232e59f-bd74-41b0-90cd-2be590af1375" xmlns:ns4="8cd79459-02ef-46ea-b1a4-680e1cd6c4c6" targetNamespace="http://schemas.microsoft.com/office/2006/metadata/properties" ma:root="true" ma:fieldsID="212e34539e3843616efbfe5f50ebafac" ns3:_="" ns4:_="">
    <xsd:import namespace="1232e59f-bd74-41b0-90cd-2be590af1375"/>
    <xsd:import namespace="8cd79459-02ef-46ea-b1a4-680e1cd6c4c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32e59f-bd74-41b0-90cd-2be590af137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d79459-02ef-46ea-b1a4-680e1cd6c4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E7B856-1DA7-4173-8648-9A095DE9C099}">
  <ds:schemaRefs>
    <ds:schemaRef ds:uri="http://www.w3.org/XML/1998/namespace"/>
    <ds:schemaRef ds:uri="http://schemas.microsoft.com/office/2006/documentManagement/types"/>
    <ds:schemaRef ds:uri="8cd79459-02ef-46ea-b1a4-680e1cd6c4c6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1232e59f-bd74-41b0-90cd-2be590af1375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C120FFF-8891-4CAE-AD68-06F456B907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32e59f-bd74-41b0-90cd-2be590af1375"/>
    <ds:schemaRef ds:uri="8cd79459-02ef-46ea-b1a4-680e1cd6c4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0B58E0C-338B-4B12-A1C8-559BCB8D86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2945</TotalTime>
  <Words>438</Words>
  <Application>Microsoft Macintosh PowerPoint</Application>
  <PresentationFormat>Custom</PresentationFormat>
  <Paragraphs>116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Lato</vt:lpstr>
      <vt:lpstr>Lato Light</vt:lpstr>
      <vt:lpstr>Lato Medium</vt:lpstr>
      <vt:lpstr>Montserrat Light</vt:lpstr>
      <vt:lpstr>Roboto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Debbie Thompson</dc:creator>
  <cp:lastModifiedBy>Ann Camp</cp:lastModifiedBy>
  <cp:revision>35</cp:revision>
  <dcterms:created xsi:type="dcterms:W3CDTF">2020-03-19T10:03:42Z</dcterms:created>
  <dcterms:modified xsi:type="dcterms:W3CDTF">2020-05-04T13:55:53Z</dcterms:modified>
</cp:coreProperties>
</file>