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4"/>
    <p:sldMasterId id="2147484056" r:id="rId5"/>
  </p:sldMasterIdLst>
  <p:notesMasterIdLst>
    <p:notesMasterId r:id="rId32"/>
  </p:notesMasterIdLst>
  <p:sldIdLst>
    <p:sldId id="4412" r:id="rId6"/>
    <p:sldId id="4480" r:id="rId7"/>
    <p:sldId id="4486" r:id="rId8"/>
    <p:sldId id="4455" r:id="rId9"/>
    <p:sldId id="4418" r:id="rId10"/>
    <p:sldId id="4439" r:id="rId11"/>
    <p:sldId id="4487" r:id="rId12"/>
    <p:sldId id="4488" r:id="rId13"/>
    <p:sldId id="4489" r:id="rId14"/>
    <p:sldId id="4441" r:id="rId15"/>
    <p:sldId id="4475" r:id="rId16"/>
    <p:sldId id="4490" r:id="rId17"/>
    <p:sldId id="4491" r:id="rId18"/>
    <p:sldId id="4492" r:id="rId19"/>
    <p:sldId id="4496" r:id="rId20"/>
    <p:sldId id="4497" r:id="rId21"/>
    <p:sldId id="4498" r:id="rId22"/>
    <p:sldId id="4499" r:id="rId23"/>
    <p:sldId id="4500" r:id="rId24"/>
    <p:sldId id="4501" r:id="rId25"/>
    <p:sldId id="259" r:id="rId26"/>
    <p:sldId id="4493" r:id="rId27"/>
    <p:sldId id="4494" r:id="rId28"/>
    <p:sldId id="4457" r:id="rId29"/>
    <p:sldId id="4495" r:id="rId30"/>
    <p:sldId id="4465" r:id="rId31"/>
  </p:sldIdLst>
  <p:sldSz cx="2437765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9A66B"/>
    <a:srgbClr val="B13B3E"/>
    <a:srgbClr val="B19B3B"/>
    <a:srgbClr val="C27B4C"/>
    <a:srgbClr val="C34D81"/>
    <a:srgbClr val="406D6B"/>
    <a:srgbClr val="71A498"/>
    <a:srgbClr val="F78700"/>
    <a:srgbClr val="AEC947"/>
    <a:srgbClr val="C37B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2" autoAdjust="0"/>
    <p:restoredTop sz="95918" autoAdjust="0"/>
  </p:normalViewPr>
  <p:slideViewPr>
    <p:cSldViewPr snapToGrid="0" snapToObjects="1">
      <p:cViewPr varScale="1">
        <p:scale>
          <a:sx n="46" d="100"/>
          <a:sy n="46" d="100"/>
        </p:scale>
        <p:origin x="176" y="840"/>
      </p:cViewPr>
      <p:guideLst>
        <p:guide pos="14470"/>
        <p:guide pos="7678"/>
        <p:guide orient="horz" pos="4320"/>
        <p:guide pos="12526"/>
        <p:guide orient="horz" pos="6984"/>
      </p:guideLst>
    </p:cSldViewPr>
  </p:slideViewPr>
  <p:notesTextViewPr>
    <p:cViewPr>
      <p:scale>
        <a:sx n="20" d="100"/>
        <a:sy n="2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5/14/20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8431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226810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46796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63539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42713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714780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2990149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89111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446057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614919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96102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Montserrat Light"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Montserrat Light" charset="0"/>
              <a:ea typeface="+mn-ea"/>
              <a:cs typeface="+mn-cs"/>
            </a:endParaRPr>
          </a:p>
        </p:txBody>
      </p:sp>
    </p:spTree>
    <p:extLst>
      <p:ext uri="{BB962C8B-B14F-4D97-AF65-F5344CB8AC3E}">
        <p14:creationId xmlns:p14="http://schemas.microsoft.com/office/powerpoint/2010/main" val="372583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372017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310124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65566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80763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88962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72374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400345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68960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420809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9974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ACC0-B89C-5B4F-8ED8-D842C789667E}"/>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C53C43A8-CBB0-8C4C-8E3F-1966BDA0C4D8}"/>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0BEE3F7C-3CDD-0146-9568-CE7C8F2FC324}"/>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5" name="Footer Placeholder 4">
            <a:extLst>
              <a:ext uri="{FF2B5EF4-FFF2-40B4-BE49-F238E27FC236}">
                <a16:creationId xmlns:a16="http://schemas.microsoft.com/office/drawing/2014/main" id="{6DB643E3-31A4-754C-8C4C-58B3A0DCB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8CEE2-70AC-4D49-8B82-A6BE80810626}"/>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733735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AAF8-16E1-CB4E-BC93-6B856CE1F3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2399D-5986-BA41-ADAA-DD223615E8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3C94C-5992-744D-BB58-E87574E73F92}"/>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5" name="Footer Placeholder 4">
            <a:extLst>
              <a:ext uri="{FF2B5EF4-FFF2-40B4-BE49-F238E27FC236}">
                <a16:creationId xmlns:a16="http://schemas.microsoft.com/office/drawing/2014/main" id="{BAD0C1BA-BF11-684C-8200-2579B850D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E9F7FB-3868-724E-B403-E82D21A8EBEE}"/>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917066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E35C8-DC07-4849-A5D6-C908F9BF78BF}"/>
              </a:ext>
            </a:extLst>
          </p:cNvPr>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118C4-8431-5C4C-9FF9-3A57F64933A0}"/>
              </a:ext>
            </a:extLst>
          </p:cNvPr>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03E9-E21F-9447-9557-3CDF08833FE7}"/>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5" name="Footer Placeholder 4">
            <a:extLst>
              <a:ext uri="{FF2B5EF4-FFF2-40B4-BE49-F238E27FC236}">
                <a16:creationId xmlns:a16="http://schemas.microsoft.com/office/drawing/2014/main" id="{A66C3B8D-5283-6B4A-981F-FA10688248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3A3E72-51F9-5E47-A3C9-FA8DDC81D0D9}"/>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91967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11148" y="1784484"/>
            <a:ext cx="24999948" cy="122188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5279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i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0" y="1784484"/>
            <a:ext cx="13289278" cy="11931516"/>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03844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Fill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BA16FEFD-A5CB-3F42-878B-2DA6A9E4AD41}"/>
              </a:ext>
            </a:extLst>
          </p:cNvPr>
          <p:cNvSpPr>
            <a:spLocks noGrp="1"/>
          </p:cNvSpPr>
          <p:nvPr>
            <p:ph type="pic" sz="quarter" idx="15"/>
          </p:nvPr>
        </p:nvSpPr>
        <p:spPr>
          <a:xfrm>
            <a:off x="17894425" y="3752391"/>
            <a:ext cx="4642338" cy="4642338"/>
          </a:xfrm>
          <a:prstGeom prst="rect">
            <a:avLst/>
          </a:prstGeom>
          <a:solidFill>
            <a:schemeClr val="bg1">
              <a:lumMod val="95000"/>
            </a:schemeClr>
          </a:solidFill>
        </p:spPr>
        <p:txBody>
          <a:bodyPr>
            <a:normAutofit/>
          </a:bodyPr>
          <a:lstStyle>
            <a:lvl1pPr>
              <a:defRPr sz="2101"/>
            </a:lvl1pPr>
          </a:lstStyle>
          <a:p>
            <a:endParaRPr lang="en-US"/>
          </a:p>
        </p:txBody>
      </p:sp>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1254154" y="3752391"/>
            <a:ext cx="4642338" cy="464233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68722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Fi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B61B91CC-F2B9-9648-B6CD-0FA20151B75C}"/>
              </a:ext>
            </a:extLst>
          </p:cNvPr>
          <p:cNvSpPr>
            <a:spLocks noGrp="1"/>
          </p:cNvSpPr>
          <p:nvPr>
            <p:ph type="pic" sz="quarter" idx="14"/>
          </p:nvPr>
        </p:nvSpPr>
        <p:spPr>
          <a:xfrm>
            <a:off x="-311148" y="1784484"/>
            <a:ext cx="24999948" cy="8370169"/>
          </a:xfrm>
          <a:prstGeom prst="rect">
            <a:avLst/>
          </a:prstGeom>
          <a:solidFill>
            <a:schemeClr val="bg1">
              <a:lumMod val="95000"/>
            </a:schemeClr>
          </a:solidFill>
        </p:spPr>
        <p:txBody>
          <a:bodyPr>
            <a:normAutofit/>
          </a:bodyPr>
          <a:lstStyle>
            <a:lvl1pPr>
              <a:defRPr sz="2101"/>
            </a:lvl1pPr>
          </a:lstStyle>
          <a:p>
            <a:endParaRPr lang="en-US"/>
          </a:p>
        </p:txBody>
      </p:sp>
      <p:sp>
        <p:nvSpPr>
          <p:cNvPr id="5" name="Picture Placeholder 8">
            <a:extLst>
              <a:ext uri="{FF2B5EF4-FFF2-40B4-BE49-F238E27FC236}">
                <a16:creationId xmlns:a16="http://schemas.microsoft.com/office/drawing/2014/main" id="{BA16FEFD-A5CB-3F42-878B-2DA6A9E4AD41}"/>
              </a:ext>
            </a:extLst>
          </p:cNvPr>
          <p:cNvSpPr>
            <a:spLocks noGrp="1"/>
          </p:cNvSpPr>
          <p:nvPr>
            <p:ph type="pic" sz="quarter" idx="15"/>
          </p:nvPr>
        </p:nvSpPr>
        <p:spPr>
          <a:xfrm>
            <a:off x="13385964" y="4577856"/>
            <a:ext cx="8359707" cy="1109160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304615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6349" y="12801600"/>
            <a:ext cx="24371302" cy="9144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93989" y="1517904"/>
            <a:ext cx="20111561" cy="7132320"/>
          </a:xfrm>
        </p:spPr>
        <p:txBody>
          <a:bodyPr anchor="b">
            <a:normAutofit/>
          </a:bodyPr>
          <a:lstStyle>
            <a:lvl1pPr algn="l">
              <a:lnSpc>
                <a:spcPct val="90000"/>
              </a:lnSpc>
              <a:defRPr sz="15996" spc="-1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199529" y="9290304"/>
            <a:ext cx="20111561" cy="2286000"/>
          </a:xfrm>
        </p:spPr>
        <p:txBody>
          <a:bodyPr lIns="91440" rIns="91440">
            <a:normAutofit/>
          </a:bodyPr>
          <a:lstStyle>
            <a:lvl1pPr marL="0" indent="0" algn="l">
              <a:buNone/>
              <a:defRPr sz="4799" cap="all" spc="400" baseline="0">
                <a:solidFill>
                  <a:schemeClr val="tx1"/>
                </a:solidFill>
                <a:latin typeface="+mn-lt"/>
              </a:defRPr>
            </a:lvl1pPr>
            <a:lvl2pPr marL="914171" indent="0" algn="ctr">
              <a:buNone/>
              <a:defRPr sz="4799"/>
            </a:lvl2pPr>
            <a:lvl3pPr marL="1828343" indent="0" algn="ctr">
              <a:buNone/>
              <a:defRPr sz="4799"/>
            </a:lvl3pPr>
            <a:lvl4pPr marL="2742514" indent="0" algn="ctr">
              <a:buNone/>
              <a:defRPr sz="3999"/>
            </a:lvl4pPr>
            <a:lvl5pPr marL="3656686" indent="0" algn="ctr">
              <a:buNone/>
              <a:defRPr sz="3999"/>
            </a:lvl5pPr>
            <a:lvl6pPr marL="4570857" indent="0" algn="ctr">
              <a:buNone/>
              <a:defRPr sz="3999"/>
            </a:lvl6pPr>
            <a:lvl7pPr marL="5485028" indent="0" algn="ctr">
              <a:buNone/>
              <a:defRPr sz="3999"/>
            </a:lvl7pPr>
            <a:lvl8pPr marL="6399200" indent="0" algn="ctr">
              <a:buNone/>
              <a:defRPr sz="3999"/>
            </a:lvl8pPr>
            <a:lvl9pPr marL="7313371" indent="0" algn="ctr">
              <a:buNone/>
              <a:defRPr sz="3999"/>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2414687" y="8949482"/>
            <a:ext cx="1974589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5/14/20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3588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5/14/20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3977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6349" y="12801600"/>
            <a:ext cx="24371302" cy="9144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93989" y="1517904"/>
            <a:ext cx="20111561" cy="7132320"/>
          </a:xfrm>
        </p:spPr>
        <p:txBody>
          <a:bodyPr anchor="b" anchorCtr="0">
            <a:normAutofit/>
          </a:bodyPr>
          <a:lstStyle>
            <a:lvl1pPr>
              <a:lnSpc>
                <a:spcPct val="90000"/>
              </a:lnSpc>
              <a:defRPr sz="15996"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93989" y="9326880"/>
            <a:ext cx="20111561" cy="2286000"/>
          </a:xfrm>
        </p:spPr>
        <p:txBody>
          <a:bodyPr lIns="91440" rIns="91440" anchor="t" anchorCtr="0">
            <a:normAutofit/>
          </a:bodyPr>
          <a:lstStyle>
            <a:lvl1pPr marL="0" indent="0">
              <a:buNone/>
              <a:defRPr sz="4799" cap="all" spc="400" baseline="0">
                <a:solidFill>
                  <a:schemeClr val="tx1"/>
                </a:solidFill>
                <a:latin typeface="+mn-lt"/>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2414687" y="8970264"/>
            <a:ext cx="1974589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5/14/20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103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3BAF-3312-DE49-ADD3-829FBCD1B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F80AC-72A3-DF41-8CD2-F79107CB87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4B402-55F3-DB41-99FB-460CCFB8A64C}"/>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5" name="Footer Placeholder 4">
            <a:extLst>
              <a:ext uri="{FF2B5EF4-FFF2-40B4-BE49-F238E27FC236}">
                <a16:creationId xmlns:a16="http://schemas.microsoft.com/office/drawing/2014/main" id="{D62B3000-E194-7F47-A12B-7769B158A8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102CEF-20DA-804B-88A5-725A210B76E0}"/>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1161536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2193989" y="573207"/>
            <a:ext cx="20111561" cy="290151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93989" y="4241801"/>
            <a:ext cx="9277055" cy="7496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028495" y="4241800"/>
            <a:ext cx="9277055" cy="749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5/14/20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3311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193989" y="573207"/>
            <a:ext cx="20111561" cy="290151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93989" y="4114800"/>
            <a:ext cx="9277055" cy="1472564"/>
          </a:xfrm>
        </p:spPr>
        <p:txBody>
          <a:bodyPr lIns="91440" rIns="91440" anchor="ctr">
            <a:normAutofit/>
          </a:bodyPr>
          <a:lstStyle>
            <a:lvl1pPr marL="0" indent="0">
              <a:buNone/>
              <a:defRPr sz="3999" b="0" cap="all" baseline="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2193989" y="5916549"/>
            <a:ext cx="9277055" cy="5821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028495" y="4114800"/>
            <a:ext cx="9277055" cy="1472564"/>
          </a:xfrm>
        </p:spPr>
        <p:txBody>
          <a:bodyPr lIns="91440" rIns="91440" anchor="ctr">
            <a:normAutofit/>
          </a:bodyPr>
          <a:lstStyle>
            <a:lvl1pPr marL="0" indent="0">
              <a:buNone/>
              <a:defRPr sz="3999" b="0" cap="all" baseline="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3028495" y="5916547"/>
            <a:ext cx="9277055" cy="5821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5/14/20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13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5/14/20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0189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6349" y="12801600"/>
            <a:ext cx="24371302" cy="9144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5/14/20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5231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32" y="0"/>
            <a:ext cx="9306168" cy="13716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6598" y="1572767"/>
            <a:ext cx="7033302" cy="4187950"/>
          </a:xfrm>
        </p:spPr>
        <p:txBody>
          <a:bodyPr anchor="b">
            <a:normAutofit/>
          </a:bodyPr>
          <a:lstStyle>
            <a:lvl1pPr>
              <a:lnSpc>
                <a:spcPct val="90000"/>
              </a:lnSpc>
              <a:defRPr sz="719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10915125" y="1625599"/>
            <a:ext cx="11853600" cy="10589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6596" y="6086101"/>
            <a:ext cx="7033302" cy="6129010"/>
          </a:xfrm>
        </p:spPr>
        <p:txBody>
          <a:bodyPr lIns="91440" rIns="91440">
            <a:normAutofit/>
          </a:bodyPr>
          <a:lstStyle>
            <a:lvl1pPr marL="0" indent="0">
              <a:buNone/>
              <a:defRPr sz="3599">
                <a:solidFill>
                  <a:srgbClr val="FFFFFF"/>
                </a:solidFill>
              </a:defRPr>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5" name="Date Placeholder 4"/>
          <p:cNvSpPr>
            <a:spLocks noGrp="1"/>
          </p:cNvSpPr>
          <p:nvPr>
            <p:ph type="dt" sz="half" idx="10"/>
          </p:nvPr>
        </p:nvSpPr>
        <p:spPr>
          <a:xfrm>
            <a:off x="1286593" y="12893041"/>
            <a:ext cx="7033304" cy="730250"/>
          </a:xfrm>
        </p:spPr>
        <p:txBody>
          <a:bodyPr/>
          <a:lstStyle>
            <a:lvl1pPr algn="l">
              <a:defRPr/>
            </a:lvl1pPr>
          </a:lstStyle>
          <a:p>
            <a:fld id="{92BEA474-078D-4E9B-9B14-09A87B19DC46}" type="datetime1">
              <a:rPr lang="en-US" smtClean="0"/>
              <a:t>5/14/20</a:t>
            </a:fld>
            <a:endParaRPr lang="en-US" dirty="0"/>
          </a:p>
        </p:txBody>
      </p:sp>
      <p:sp>
        <p:nvSpPr>
          <p:cNvPr id="6" name="Footer Placeholder 5"/>
          <p:cNvSpPr>
            <a:spLocks noGrp="1"/>
          </p:cNvSpPr>
          <p:nvPr>
            <p:ph type="ftr" sz="quarter" idx="11"/>
          </p:nvPr>
        </p:nvSpPr>
        <p:spPr>
          <a:xfrm>
            <a:off x="10915124" y="12893041"/>
            <a:ext cx="10665260" cy="730250"/>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89532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1" y="9156700"/>
            <a:ext cx="24371302" cy="45593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31" y="0"/>
            <a:ext cx="24377620" cy="9156700"/>
          </a:xfrm>
          <a:solidFill>
            <a:schemeClr val="bg1">
              <a:lumMod val="85000"/>
            </a:schemeClr>
          </a:solidFill>
        </p:spPr>
        <p:txBody>
          <a:bodyPr lIns="457200" tIns="457200"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2" name="Title 1"/>
          <p:cNvSpPr>
            <a:spLocks noGrp="1"/>
          </p:cNvSpPr>
          <p:nvPr>
            <p:ph type="title"/>
          </p:nvPr>
        </p:nvSpPr>
        <p:spPr>
          <a:xfrm>
            <a:off x="2193988" y="9598724"/>
            <a:ext cx="20222022" cy="1487364"/>
          </a:xfrm>
        </p:spPr>
        <p:txBody>
          <a:bodyPr tIns="0" bIns="0" anchor="b">
            <a:noAutofit/>
          </a:bodyPr>
          <a:lstStyle>
            <a:lvl1pPr>
              <a:defRPr sz="7198"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2193986" y="11430000"/>
            <a:ext cx="20221261" cy="1219200"/>
          </a:xfrm>
        </p:spPr>
        <p:txBody>
          <a:bodyPr lIns="91440" tIns="0" rIns="91440" bIns="0">
            <a:normAutofit/>
          </a:bodyPr>
          <a:lstStyle>
            <a:lvl1pPr marL="0" indent="0">
              <a:spcBef>
                <a:spcPts val="0"/>
              </a:spcBef>
              <a:spcAft>
                <a:spcPts val="1200"/>
              </a:spcAft>
              <a:buNone/>
              <a:defRPr sz="3599">
                <a:solidFill>
                  <a:srgbClr val="FFFFFF"/>
                </a:solidFill>
              </a:defRPr>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5/14/20</a:t>
            </a:fld>
            <a:endParaRPr lang="en-US" dirty="0"/>
          </a:p>
        </p:txBody>
      </p:sp>
      <p:sp>
        <p:nvSpPr>
          <p:cNvPr id="6" name="Footer Placeholder 5"/>
          <p:cNvSpPr>
            <a:spLocks noGrp="1"/>
          </p:cNvSpPr>
          <p:nvPr>
            <p:ph type="ftr" sz="quarter" idx="11"/>
          </p:nvPr>
        </p:nvSpPr>
        <p:spPr>
          <a:xfrm>
            <a:off x="2193986" y="12893677"/>
            <a:ext cx="13632973" cy="730250"/>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86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5/14/20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4309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6349" y="12801600"/>
            <a:ext cx="24371302" cy="9144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7445256" y="824604"/>
            <a:ext cx="5256431" cy="115197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824604"/>
            <a:ext cx="15464572" cy="1151979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5/14/20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679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0F19-837F-6C46-BFA0-6EEAAEA1FD82}"/>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a:extLst>
              <a:ext uri="{FF2B5EF4-FFF2-40B4-BE49-F238E27FC236}">
                <a16:creationId xmlns:a16="http://schemas.microsoft.com/office/drawing/2014/main" id="{ADA7E0CF-A1BC-0F49-823D-CC55CA69C57D}"/>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3FD850-C988-0444-BB61-3C6B3FE3AA95}"/>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5" name="Footer Placeholder 4">
            <a:extLst>
              <a:ext uri="{FF2B5EF4-FFF2-40B4-BE49-F238E27FC236}">
                <a16:creationId xmlns:a16="http://schemas.microsoft.com/office/drawing/2014/main" id="{B8A0F225-F003-1A44-B832-B0362CC146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48EEAE-034B-9048-AE19-58879934BE1D}"/>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630429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E66D-B3D0-6541-846D-D51E54D4B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4FE60-9E42-FC43-A229-F7C524C24094}"/>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4228D-8873-9141-AD38-1FF9561E76C0}"/>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9C27A-9785-A744-82F8-043A5E747782}"/>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6" name="Footer Placeholder 5">
            <a:extLst>
              <a:ext uri="{FF2B5EF4-FFF2-40B4-BE49-F238E27FC236}">
                <a16:creationId xmlns:a16="http://schemas.microsoft.com/office/drawing/2014/main" id="{7AE7C55F-9E82-0146-AA39-00551CD5FD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D60738-CA66-D84B-B76F-FB41FD5C818E}"/>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48937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C85D-1611-BA4B-A847-E418DEE27905}"/>
              </a:ext>
            </a:extLst>
          </p:cNvPr>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ECE98-5697-6D40-9F8B-75C7940315E4}"/>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4730C146-CED4-2541-A322-ED4F54736BF3}"/>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EC6737-6D7D-FB48-8A27-21B8BD4048D2}"/>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F86A7FB6-511C-594D-9917-EDCCF699FCA8}"/>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C9260-AA70-0548-A580-8C7B8DC74A21}"/>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8" name="Footer Placeholder 7">
            <a:extLst>
              <a:ext uri="{FF2B5EF4-FFF2-40B4-BE49-F238E27FC236}">
                <a16:creationId xmlns:a16="http://schemas.microsoft.com/office/drawing/2014/main" id="{37D22097-B7DE-B743-898E-9F2A26E7CF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45A3084-A333-3D4D-8975-BC3DED19B21C}"/>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908646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B408-32B3-1F4E-B363-7EB251644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E6975-B578-9A48-B15C-CE7BECFB9791}"/>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4" name="Footer Placeholder 3">
            <a:extLst>
              <a:ext uri="{FF2B5EF4-FFF2-40B4-BE49-F238E27FC236}">
                <a16:creationId xmlns:a16="http://schemas.microsoft.com/office/drawing/2014/main" id="{64F97503-B193-AE43-9C6F-6E013ABA7F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25C9CB-B029-AD47-B855-E462D361118D}"/>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1334060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C7D32-6C14-B743-90A1-DC89DBD4B912}"/>
              </a:ext>
            </a:extLst>
          </p:cNvPr>
          <p:cNvSpPr>
            <a:spLocks noGrp="1"/>
          </p:cNvSpPr>
          <p:nvPr>
            <p:ph type="dt" sz="half" idx="10"/>
          </p:nvPr>
        </p:nvSpPr>
        <p:spPr/>
        <p:txBody>
          <a:bodyPr/>
          <a:lstStyle/>
          <a:p>
            <a:fld id="{C764DE79-268F-4C1A-8933-263129D2AF90}" type="datetimeFigureOut">
              <a:rPr lang="en-US" smtClean="0"/>
              <a:t>5/14/20</a:t>
            </a:fld>
            <a:endParaRPr lang="en-US" dirty="0"/>
          </a:p>
        </p:txBody>
      </p:sp>
      <p:sp>
        <p:nvSpPr>
          <p:cNvPr id="3" name="Footer Placeholder 2">
            <a:extLst>
              <a:ext uri="{FF2B5EF4-FFF2-40B4-BE49-F238E27FC236}">
                <a16:creationId xmlns:a16="http://schemas.microsoft.com/office/drawing/2014/main" id="{D4A11250-FE43-1E45-B11E-1FE22B4065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A02738F-719E-FE4E-8124-8D9393BC89B8}"/>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388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51C6-1682-9A43-9C73-D70157C1864D}"/>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a:extLst>
              <a:ext uri="{FF2B5EF4-FFF2-40B4-BE49-F238E27FC236}">
                <a16:creationId xmlns:a16="http://schemas.microsoft.com/office/drawing/2014/main" id="{E01F9017-56A2-C844-961B-29C0EC630E1E}"/>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4ED9C1-64A5-2744-9921-CACB6DC14EC1}"/>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5A683EFD-AD81-9449-8E77-D2B355F09AC4}"/>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6" name="Footer Placeholder 5">
            <a:extLst>
              <a:ext uri="{FF2B5EF4-FFF2-40B4-BE49-F238E27FC236}">
                <a16:creationId xmlns:a16="http://schemas.microsoft.com/office/drawing/2014/main" id="{68E22935-060E-7A44-844F-18CCD1F33F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C7C295-654D-5C4B-A5A8-BDAB0846F07D}"/>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175694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6743-6341-9346-BCAF-8D85DD1D7FB6}"/>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Picture Placeholder 2">
            <a:extLst>
              <a:ext uri="{FF2B5EF4-FFF2-40B4-BE49-F238E27FC236}">
                <a16:creationId xmlns:a16="http://schemas.microsoft.com/office/drawing/2014/main" id="{B1CE6656-E0E1-F745-B720-0ADCAA9D0CD1}"/>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US"/>
          </a:p>
        </p:txBody>
      </p:sp>
      <p:sp>
        <p:nvSpPr>
          <p:cNvPr id="4" name="Text Placeholder 3">
            <a:extLst>
              <a:ext uri="{FF2B5EF4-FFF2-40B4-BE49-F238E27FC236}">
                <a16:creationId xmlns:a16="http://schemas.microsoft.com/office/drawing/2014/main" id="{C30F4786-E205-794F-8AAB-26BC178065FD}"/>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83D81C3-ABAB-6D42-BB45-80792BD8DB08}"/>
              </a:ext>
            </a:extLst>
          </p:cNvPr>
          <p:cNvSpPr>
            <a:spLocks noGrp="1"/>
          </p:cNvSpPr>
          <p:nvPr>
            <p:ph type="dt" sz="half" idx="10"/>
          </p:nvPr>
        </p:nvSpPr>
        <p:spPr/>
        <p:txBody>
          <a:bodyPr/>
          <a:lstStyle/>
          <a:p>
            <a:fld id="{C764DE79-268F-4C1A-8933-263129D2AF90}" type="datetimeFigureOut">
              <a:rPr lang="en-US" smtClean="0"/>
              <a:pPr/>
              <a:t>5/14/20</a:t>
            </a:fld>
            <a:endParaRPr lang="en-US" dirty="0"/>
          </a:p>
        </p:txBody>
      </p:sp>
      <p:sp>
        <p:nvSpPr>
          <p:cNvPr id="6" name="Footer Placeholder 5">
            <a:extLst>
              <a:ext uri="{FF2B5EF4-FFF2-40B4-BE49-F238E27FC236}">
                <a16:creationId xmlns:a16="http://schemas.microsoft.com/office/drawing/2014/main" id="{CAA3622C-31F5-5940-B970-48CA85F574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BC57C5-FF00-984E-9496-1137765CF6A2}"/>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74558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1CD4E-7FFB-7C45-80F5-3F194B592228}"/>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26319-1523-BE4A-814C-CC2ACAC3B63D}"/>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02897-2F29-B240-A881-C8BBA5781262}"/>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smtClean="0"/>
              <a:pPr/>
              <a:t>5/14/20</a:t>
            </a:fld>
            <a:endParaRPr lang="en-US" dirty="0"/>
          </a:p>
        </p:txBody>
      </p:sp>
      <p:sp>
        <p:nvSpPr>
          <p:cNvPr id="5" name="Footer Placeholder 4">
            <a:extLst>
              <a:ext uri="{FF2B5EF4-FFF2-40B4-BE49-F238E27FC236}">
                <a16:creationId xmlns:a16="http://schemas.microsoft.com/office/drawing/2014/main" id="{12F00BA8-F0AF-AD48-88BD-E2A40582F403}"/>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0D861BD-6D5E-2546-BFAA-A950CDAD36F0}"/>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3186397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4" r:id="rId14"/>
    <p:sldLayoutId id="2147484055" r:id="rId15"/>
    <p:sldLayoutId id="2147483977" r:id="rId16"/>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6349" y="12801600"/>
            <a:ext cx="24371302" cy="9144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193989" y="573207"/>
            <a:ext cx="20111561" cy="290151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193989" y="4216403"/>
            <a:ext cx="20111561" cy="752178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432571" y="12893677"/>
            <a:ext cx="5168354" cy="730250"/>
          </a:xfrm>
          <a:prstGeom prst="rect">
            <a:avLst/>
          </a:prstGeom>
        </p:spPr>
        <p:txBody>
          <a:bodyPr vert="horz" lIns="91440" tIns="45720" rIns="91440" bIns="45720" rtlCol="0" anchor="ctr"/>
          <a:lstStyle>
            <a:lvl1pPr algn="r">
              <a:defRPr sz="1600">
                <a:solidFill>
                  <a:srgbClr val="FFFFFF"/>
                </a:solidFill>
              </a:defRPr>
            </a:lvl1pPr>
          </a:lstStyle>
          <a:p>
            <a:fld id="{62D6E202-B606-4609-B914-27C9371A1F6D}" type="datetime1">
              <a:rPr lang="en-US" smtClean="0"/>
              <a:t>5/14/20</a:t>
            </a:fld>
            <a:endParaRPr lang="en-US" dirty="0"/>
          </a:p>
        </p:txBody>
      </p:sp>
      <p:sp>
        <p:nvSpPr>
          <p:cNvPr id="5" name="Footer Placeholder 4"/>
          <p:cNvSpPr>
            <a:spLocks noGrp="1"/>
          </p:cNvSpPr>
          <p:nvPr>
            <p:ph type="ftr" sz="quarter" idx="3"/>
          </p:nvPr>
        </p:nvSpPr>
        <p:spPr>
          <a:xfrm>
            <a:off x="2193986" y="12893677"/>
            <a:ext cx="13632973" cy="730250"/>
          </a:xfrm>
          <a:prstGeom prst="rect">
            <a:avLst/>
          </a:prstGeom>
        </p:spPr>
        <p:txBody>
          <a:bodyPr vert="horz" lIns="91440" tIns="45720" rIns="91440" bIns="45720" rtlCol="0" anchor="ctr"/>
          <a:lstStyle>
            <a:lvl1pPr algn="l">
              <a:defRPr sz="1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21981438" y="12893677"/>
            <a:ext cx="1559614" cy="730250"/>
          </a:xfrm>
          <a:prstGeom prst="rect">
            <a:avLst/>
          </a:prstGeom>
        </p:spPr>
        <p:txBody>
          <a:bodyPr vert="horz" lIns="91440" tIns="45720" rIns="91440" bIns="45720" rtlCol="0" anchor="ctr"/>
          <a:lstStyle>
            <a:lvl1pPr algn="l">
              <a:defRPr sz="1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2386442" y="3794760"/>
            <a:ext cx="19928729"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19305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1828343" rtl="0" eaLnBrk="1" latinLnBrk="0" hangingPunct="1">
        <a:lnSpc>
          <a:spcPct val="90000"/>
        </a:lnSpc>
        <a:spcBef>
          <a:spcPct val="0"/>
        </a:spcBef>
        <a:buNone/>
        <a:defRPr sz="9398" i="0" kern="1200" spc="-100" baseline="0">
          <a:solidFill>
            <a:schemeClr val="tx1">
              <a:lumMod val="75000"/>
              <a:lumOff val="25000"/>
            </a:schemeClr>
          </a:solidFill>
          <a:latin typeface="+mj-lt"/>
          <a:ea typeface="+mj-ea"/>
          <a:cs typeface="+mj-cs"/>
        </a:defRPr>
      </a:lvl1pPr>
    </p:titleStyle>
    <p:bodyStyle>
      <a:lvl1pPr marL="182834" indent="-182834" algn="l" defTabSz="1828343" rtl="0" eaLnBrk="1" latinLnBrk="0" hangingPunct="1">
        <a:lnSpc>
          <a:spcPct val="110000"/>
        </a:lnSpc>
        <a:spcBef>
          <a:spcPts val="2399"/>
        </a:spcBef>
        <a:spcAft>
          <a:spcPts val="400"/>
        </a:spcAft>
        <a:buClr>
          <a:schemeClr val="accent1"/>
        </a:buClr>
        <a:buSzPct val="100000"/>
        <a:buFont typeface="Calibri" panose="020F0502020204030204" pitchFamily="34" charset="0"/>
        <a:buChar char=" "/>
        <a:defRPr sz="3799" kern="1200">
          <a:solidFill>
            <a:schemeClr val="tx1">
              <a:lumMod val="75000"/>
              <a:lumOff val="25000"/>
            </a:schemeClr>
          </a:solidFill>
          <a:latin typeface="+mn-lt"/>
          <a:ea typeface="+mn-ea"/>
          <a:cs typeface="+mn-cs"/>
        </a:defRPr>
      </a:lvl1pPr>
      <a:lvl2pPr marL="767904" indent="-365669" algn="l" defTabSz="1828343" rtl="0" eaLnBrk="1" latinLnBrk="0" hangingPunct="1">
        <a:lnSpc>
          <a:spcPct val="100000"/>
        </a:lnSpc>
        <a:spcBef>
          <a:spcPts val="400"/>
        </a:spcBef>
        <a:spcAft>
          <a:spcPts val="800"/>
        </a:spcAft>
        <a:buClrTx/>
        <a:buFont typeface="Calibri" pitchFamily="34" charset="0"/>
        <a:buChar char="◦"/>
        <a:defRPr sz="3399" kern="1200">
          <a:solidFill>
            <a:schemeClr val="tx1">
              <a:lumMod val="75000"/>
              <a:lumOff val="25000"/>
            </a:schemeClr>
          </a:solidFill>
          <a:latin typeface="+mn-lt"/>
          <a:ea typeface="+mn-ea"/>
          <a:cs typeface="+mn-cs"/>
        </a:defRPr>
      </a:lvl2pPr>
      <a:lvl3pPr marL="1133573" indent="-365669" algn="l" defTabSz="1828343" rtl="0" eaLnBrk="1" latinLnBrk="0" hangingPunct="1">
        <a:lnSpc>
          <a:spcPct val="100000"/>
        </a:lnSpc>
        <a:spcBef>
          <a:spcPts val="400"/>
        </a:spcBef>
        <a:spcAft>
          <a:spcPts val="800"/>
        </a:spcAft>
        <a:buClrTx/>
        <a:buFont typeface="Calibri" pitchFamily="34" charset="0"/>
        <a:buChar char="◦"/>
        <a:defRPr sz="2599" kern="1200">
          <a:solidFill>
            <a:schemeClr val="tx1">
              <a:lumMod val="75000"/>
              <a:lumOff val="25000"/>
            </a:schemeClr>
          </a:solidFill>
          <a:latin typeface="+mn-lt"/>
          <a:ea typeface="+mn-ea"/>
          <a:cs typeface="+mn-cs"/>
        </a:defRPr>
      </a:lvl3pPr>
      <a:lvl4pPr marL="1499241" indent="-365669" algn="l" defTabSz="1828343" rtl="0" eaLnBrk="1" latinLnBrk="0" hangingPunct="1">
        <a:lnSpc>
          <a:spcPct val="100000"/>
        </a:lnSpc>
        <a:spcBef>
          <a:spcPts val="400"/>
        </a:spcBef>
        <a:spcAft>
          <a:spcPts val="800"/>
        </a:spcAft>
        <a:buClrTx/>
        <a:buFont typeface="Calibri" pitchFamily="34" charset="0"/>
        <a:buChar char="◦"/>
        <a:defRPr sz="2599" kern="1200">
          <a:solidFill>
            <a:schemeClr val="tx1">
              <a:lumMod val="75000"/>
              <a:lumOff val="25000"/>
            </a:schemeClr>
          </a:solidFill>
          <a:latin typeface="+mn-lt"/>
          <a:ea typeface="+mn-ea"/>
          <a:cs typeface="+mn-cs"/>
        </a:defRPr>
      </a:lvl4pPr>
      <a:lvl5pPr marL="1864910" indent="-365669" algn="l" defTabSz="1828343" rtl="0" eaLnBrk="1" latinLnBrk="0" hangingPunct="1">
        <a:lnSpc>
          <a:spcPct val="100000"/>
        </a:lnSpc>
        <a:spcBef>
          <a:spcPts val="400"/>
        </a:spcBef>
        <a:spcAft>
          <a:spcPts val="800"/>
        </a:spcAft>
        <a:buClrTx/>
        <a:buFont typeface="Calibri" pitchFamily="34" charset="0"/>
        <a:buChar char="◦"/>
        <a:defRPr sz="2599" kern="1200">
          <a:solidFill>
            <a:schemeClr val="tx1">
              <a:lumMod val="75000"/>
              <a:lumOff val="25000"/>
            </a:schemeClr>
          </a:solidFill>
          <a:latin typeface="+mn-lt"/>
          <a:ea typeface="+mn-ea"/>
          <a:cs typeface="+mn-cs"/>
        </a:defRPr>
      </a:lvl5pPr>
      <a:lvl6pPr marL="2199450" indent="-457086" algn="l" defTabSz="1828343" rtl="0" eaLnBrk="1" latinLnBrk="0" hangingPunct="1">
        <a:lnSpc>
          <a:spcPct val="90000"/>
        </a:lnSpc>
        <a:spcBef>
          <a:spcPts val="400"/>
        </a:spcBef>
        <a:spcAft>
          <a:spcPts val="800"/>
        </a:spcAft>
        <a:buClr>
          <a:schemeClr val="accent1"/>
        </a:buClr>
        <a:buFont typeface="Calibri" pitchFamily="34" charset="0"/>
        <a:buChar char="◦"/>
        <a:defRPr sz="2799" kern="1200">
          <a:solidFill>
            <a:schemeClr val="tx1">
              <a:lumMod val="75000"/>
              <a:lumOff val="25000"/>
            </a:schemeClr>
          </a:solidFill>
          <a:latin typeface="+mn-lt"/>
          <a:ea typeface="+mn-ea"/>
          <a:cs typeface="+mn-cs"/>
        </a:defRPr>
      </a:lvl6pPr>
      <a:lvl7pPr marL="2599350" indent="-457086" algn="l" defTabSz="1828343" rtl="0" eaLnBrk="1" latinLnBrk="0" hangingPunct="1">
        <a:lnSpc>
          <a:spcPct val="90000"/>
        </a:lnSpc>
        <a:spcBef>
          <a:spcPts val="400"/>
        </a:spcBef>
        <a:spcAft>
          <a:spcPts val="800"/>
        </a:spcAft>
        <a:buClr>
          <a:schemeClr val="accent1"/>
        </a:buClr>
        <a:buFont typeface="Calibri" pitchFamily="34" charset="0"/>
        <a:buChar char="◦"/>
        <a:defRPr sz="2799" kern="1200">
          <a:solidFill>
            <a:schemeClr val="tx1">
              <a:lumMod val="75000"/>
              <a:lumOff val="25000"/>
            </a:schemeClr>
          </a:solidFill>
          <a:latin typeface="+mn-lt"/>
          <a:ea typeface="+mn-ea"/>
          <a:cs typeface="+mn-cs"/>
        </a:defRPr>
      </a:lvl7pPr>
      <a:lvl8pPr marL="2999250" indent="-457086" algn="l" defTabSz="1828343" rtl="0" eaLnBrk="1" latinLnBrk="0" hangingPunct="1">
        <a:lnSpc>
          <a:spcPct val="90000"/>
        </a:lnSpc>
        <a:spcBef>
          <a:spcPts val="400"/>
        </a:spcBef>
        <a:spcAft>
          <a:spcPts val="800"/>
        </a:spcAft>
        <a:buClr>
          <a:schemeClr val="accent1"/>
        </a:buClr>
        <a:buFont typeface="Calibri" pitchFamily="34" charset="0"/>
        <a:buChar char="◦"/>
        <a:defRPr sz="2799" kern="1200">
          <a:solidFill>
            <a:schemeClr val="tx1">
              <a:lumMod val="75000"/>
              <a:lumOff val="25000"/>
            </a:schemeClr>
          </a:solidFill>
          <a:latin typeface="+mn-lt"/>
          <a:ea typeface="+mn-ea"/>
          <a:cs typeface="+mn-cs"/>
        </a:defRPr>
      </a:lvl8pPr>
      <a:lvl9pPr marL="3399150" indent="-457086" algn="l" defTabSz="1828343" rtl="0" eaLnBrk="1" latinLnBrk="0" hangingPunct="1">
        <a:lnSpc>
          <a:spcPct val="90000"/>
        </a:lnSpc>
        <a:spcBef>
          <a:spcPts val="400"/>
        </a:spcBef>
        <a:spcAft>
          <a:spcPts val="800"/>
        </a:spcAft>
        <a:buClr>
          <a:schemeClr val="accent1"/>
        </a:buClr>
        <a:buFont typeface="Calibri" pitchFamily="34" charset="0"/>
        <a:buChar char="◦"/>
        <a:defRPr sz="2799" kern="1200">
          <a:solidFill>
            <a:schemeClr val="tx1">
              <a:lumMod val="75000"/>
              <a:lumOff val="25000"/>
            </a:schemeClr>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mailto:john@getstrateg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 table, man&#10;&#10;Description automatically generated">
            <a:extLst>
              <a:ext uri="{FF2B5EF4-FFF2-40B4-BE49-F238E27FC236}">
                <a16:creationId xmlns:a16="http://schemas.microsoft.com/office/drawing/2014/main" id="{8031D1DC-DA7B-004D-B737-EEFFFE3804FD}"/>
              </a:ext>
            </a:extLst>
          </p:cNvPr>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13329" b="13329"/>
          <a:stretch>
            <a:fillRect/>
          </a:stretch>
        </p:blipFill>
        <p:spPr>
          <a:xfrm>
            <a:off x="-311148" y="1741954"/>
            <a:ext cx="24999948" cy="12218898"/>
          </a:xfrm>
        </p:spPr>
      </p:pic>
      <p:sp>
        <p:nvSpPr>
          <p:cNvPr id="12" name="Rectangle 11">
            <a:extLst>
              <a:ext uri="{FF2B5EF4-FFF2-40B4-BE49-F238E27FC236}">
                <a16:creationId xmlns:a16="http://schemas.microsoft.com/office/drawing/2014/main" id="{6FD5417B-5649-AA4B-BF84-3BD3067849C2}"/>
              </a:ext>
            </a:extLst>
          </p:cNvPr>
          <p:cNvSpPr/>
          <p:nvPr/>
        </p:nvSpPr>
        <p:spPr>
          <a:xfrm>
            <a:off x="0" y="1408157"/>
            <a:ext cx="24377649" cy="11931516"/>
          </a:xfrm>
          <a:prstGeom prst="rect">
            <a:avLst/>
          </a:prstGeom>
          <a:gradFill>
            <a:gsLst>
              <a:gs pos="29000">
                <a:schemeClr val="accent1">
                  <a:alpha val="80000"/>
                </a:schemeClr>
              </a:gs>
              <a:gs pos="74000">
                <a:schemeClr val="accent2">
                  <a:alpha val="8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E9306D-94C4-7842-99F0-28587C8E6304}"/>
              </a:ext>
            </a:extLst>
          </p:cNvPr>
          <p:cNvSpPr txBox="1"/>
          <p:nvPr/>
        </p:nvSpPr>
        <p:spPr>
          <a:xfrm>
            <a:off x="2886203" y="3951709"/>
            <a:ext cx="18605241" cy="7248138"/>
          </a:xfrm>
          <a:prstGeom prst="rect">
            <a:avLst/>
          </a:prstGeom>
          <a:noFill/>
        </p:spPr>
        <p:txBody>
          <a:bodyPr wrap="square" rtlCol="0">
            <a:spAutoFit/>
          </a:bodyPr>
          <a:lstStyle/>
          <a:p>
            <a:pPr algn="ctr"/>
            <a:r>
              <a:rPr lang="en-US" sz="8000" dirty="0">
                <a:solidFill>
                  <a:schemeClr val="bg1"/>
                </a:solidFill>
                <a:latin typeface="Roboto Medium" panose="02000000000000000000" pitchFamily="2" charset="0"/>
                <a:ea typeface="Roboto Medium" panose="02000000000000000000" pitchFamily="2" charset="0"/>
                <a:cs typeface="Arial" panose="020B0604020202020204" pitchFamily="34" charset="0"/>
              </a:rPr>
              <a:t>Hospital Community Health Leadership Post COVID-19: </a:t>
            </a:r>
            <a:r>
              <a:rPr lang="en-US" sz="8800" dirty="0">
                <a:solidFill>
                  <a:schemeClr val="bg1"/>
                </a:solidFill>
                <a:latin typeface="Roboto Medium" panose="02000000000000000000" pitchFamily="2" charset="0"/>
                <a:ea typeface="Roboto Medium" panose="02000000000000000000" pitchFamily="2" charset="0"/>
                <a:cs typeface="Arial" panose="020B0604020202020204" pitchFamily="34" charset="0"/>
              </a:rPr>
              <a:t>Capitalize on Positive Momentum Amidst Crisis</a:t>
            </a:r>
          </a:p>
          <a:p>
            <a:pPr algn="ct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r>
              <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rPr>
              <a:t>By Robert Gillio, MD, Chief Medical Officer, Force for Health</a:t>
            </a:r>
          </a:p>
          <a:p>
            <a:pPr algn="ctr"/>
            <a:r>
              <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rPr>
              <a:t>Debra Thompson, MBA, President, Strategy Solutions</a:t>
            </a:r>
          </a:p>
          <a:p>
            <a:pPr algn="ctr"/>
            <a:endParaRPr lang="en-US" sz="97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p:txBody>
      </p:sp>
      <p:sp>
        <p:nvSpPr>
          <p:cNvPr id="11" name="Rectangle 10">
            <a:extLst>
              <a:ext uri="{FF2B5EF4-FFF2-40B4-BE49-F238E27FC236}">
                <a16:creationId xmlns:a16="http://schemas.microsoft.com/office/drawing/2014/main" id="{B1793E88-AD7A-584C-955C-902AE0884AA5}"/>
              </a:ext>
            </a:extLst>
          </p:cNvPr>
          <p:cNvSpPr/>
          <p:nvPr/>
        </p:nvSpPr>
        <p:spPr>
          <a:xfrm>
            <a:off x="0" y="-58023"/>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C2E2497-C8AA-A74F-BF48-07BC4ECB1D11}"/>
              </a:ext>
            </a:extLst>
          </p:cNvPr>
          <p:cNvSpPr txBox="1"/>
          <p:nvPr/>
        </p:nvSpPr>
        <p:spPr>
          <a:xfrm>
            <a:off x="501945" y="768536"/>
            <a:ext cx="5618333" cy="369332"/>
          </a:xfrm>
          <a:prstGeom prst="rect">
            <a:avLst/>
          </a:prstGeom>
          <a:noFill/>
        </p:spPr>
        <p:txBody>
          <a:bodyPr wrap="none" rtlCol="0">
            <a:spAutoFit/>
          </a:bodyPr>
          <a:lstStyle/>
          <a:p>
            <a:r>
              <a:rPr lang="en-US" sz="1800" spc="300" dirty="0">
                <a:latin typeface="Lato" panose="020F0502020204030203" pitchFamily="34" charset="0"/>
                <a:ea typeface="Lato" panose="020F0502020204030203" pitchFamily="34" charset="0"/>
                <a:cs typeface="Lato" panose="020F0502020204030203" pitchFamily="34" charset="0"/>
              </a:rPr>
              <a:t>Planning Through Crisis Webinar Series</a:t>
            </a:r>
          </a:p>
        </p:txBody>
      </p:sp>
      <p:pic>
        <p:nvPicPr>
          <p:cNvPr id="17" name="Picture 16" descr="A picture containing umbrella, clock&#10;&#10;Description automatically generated">
            <a:extLst>
              <a:ext uri="{FF2B5EF4-FFF2-40B4-BE49-F238E27FC236}">
                <a16:creationId xmlns:a16="http://schemas.microsoft.com/office/drawing/2014/main" id="{4A5AD632-5E9A-4386-98C9-B4976C6A3D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717689" y="403908"/>
            <a:ext cx="913661" cy="913661"/>
          </a:xfrm>
          <a:prstGeom prst="rect">
            <a:avLst/>
          </a:prstGeom>
        </p:spPr>
      </p:pic>
      <p:pic>
        <p:nvPicPr>
          <p:cNvPr id="3" name="Picture 2" descr="A close up of a sign&#10;&#10;Description automatically generated">
            <a:extLst>
              <a:ext uri="{FF2B5EF4-FFF2-40B4-BE49-F238E27FC236}">
                <a16:creationId xmlns:a16="http://schemas.microsoft.com/office/drawing/2014/main" id="{ACDFF26C-E2A4-4B3E-A372-5DE63A79B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0674" y="422723"/>
            <a:ext cx="2523866" cy="940140"/>
          </a:xfrm>
          <a:prstGeom prst="rect">
            <a:avLst/>
          </a:prstGeom>
        </p:spPr>
      </p:pic>
    </p:spTree>
    <p:extLst>
      <p:ext uri="{BB962C8B-B14F-4D97-AF65-F5344CB8AC3E}">
        <p14:creationId xmlns:p14="http://schemas.microsoft.com/office/powerpoint/2010/main" val="181514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2DBDAB8-6C09-C24C-86A7-6EBFEA7ED065}"/>
              </a:ext>
            </a:extLst>
          </p:cNvPr>
          <p:cNvGrpSpPr/>
          <p:nvPr/>
        </p:nvGrpSpPr>
        <p:grpSpPr>
          <a:xfrm flipH="1">
            <a:off x="684308" y="1725920"/>
            <a:ext cx="11897836" cy="3412189"/>
            <a:chOff x="13715749" y="10004408"/>
            <a:chExt cx="8790536" cy="3412189"/>
          </a:xfrm>
        </p:grpSpPr>
        <p:sp>
          <p:nvSpPr>
            <p:cNvPr id="25" name="TextBox 24">
              <a:extLst>
                <a:ext uri="{FF2B5EF4-FFF2-40B4-BE49-F238E27FC236}">
                  <a16:creationId xmlns:a16="http://schemas.microsoft.com/office/drawing/2014/main" id="{E91828BB-2559-D04A-8229-11068866DDDF}"/>
                </a:ext>
              </a:extLst>
            </p:cNvPr>
            <p:cNvSpPr txBox="1"/>
            <p:nvPr/>
          </p:nvSpPr>
          <p:spPr>
            <a:xfrm>
              <a:off x="13715749" y="10277276"/>
              <a:ext cx="8790536" cy="3139321"/>
            </a:xfrm>
            <a:prstGeom prst="rect">
              <a:avLst/>
            </a:prstGeom>
            <a:noFill/>
            <a:ln>
              <a:noFill/>
            </a:ln>
          </p:spPr>
          <p:txBody>
            <a:bodyPr wrap="square" rtlCol="0">
              <a:spAutoFit/>
            </a:bodyPr>
            <a:lstStyle/>
            <a:p>
              <a:r>
                <a:rPr lang="en-US" sz="6600" b="1" dirty="0">
                  <a:solidFill>
                    <a:schemeClr val="tx2"/>
                  </a:solidFill>
                  <a:latin typeface="Arial" panose="020B0604020202020204" pitchFamily="34" charset="0"/>
                  <a:ea typeface="Roboto Medium" panose="02000000000000000000" pitchFamily="2" charset="0"/>
                  <a:cs typeface="Arial" panose="020B0604020202020204" pitchFamily="34" charset="0"/>
                </a:rPr>
                <a:t>Hospital Community Health Leadership Post-Covid 19</a:t>
              </a:r>
            </a:p>
          </p:txBody>
        </p:sp>
        <p:sp>
          <p:nvSpPr>
            <p:cNvPr id="32" name="TextBox 31">
              <a:extLst>
                <a:ext uri="{FF2B5EF4-FFF2-40B4-BE49-F238E27FC236}">
                  <a16:creationId xmlns:a16="http://schemas.microsoft.com/office/drawing/2014/main" id="{FE2BBDEF-14B1-F548-A646-12D54EB484A3}"/>
                </a:ext>
              </a:extLst>
            </p:cNvPr>
            <p:cNvSpPr txBox="1"/>
            <p:nvPr/>
          </p:nvSpPr>
          <p:spPr>
            <a:xfrm>
              <a:off x="22256239" y="10004408"/>
              <a:ext cx="184731" cy="584775"/>
            </a:xfrm>
            <a:prstGeom prst="rect">
              <a:avLst/>
            </a:prstGeom>
            <a:noFill/>
          </p:spPr>
          <p:txBody>
            <a:bodyPr wrap="none" rtlCol="0">
              <a:spAutoFit/>
            </a:bodyPr>
            <a:lstStyle/>
            <a:p>
              <a:endParaRPr lang="en-US" sz="3200" spc="300" dirty="0">
                <a:latin typeface="Lato" panose="020F0502020204030203" pitchFamily="34" charset="0"/>
                <a:ea typeface="Lato" panose="020F0502020204030203" pitchFamily="34" charset="0"/>
                <a:cs typeface="Lato" panose="020F0502020204030203" pitchFamily="34" charset="0"/>
              </a:endParaRPr>
            </a:p>
          </p:txBody>
        </p:sp>
      </p:grpSp>
      <p:sp>
        <p:nvSpPr>
          <p:cNvPr id="37" name="Rectangle 36">
            <a:extLst>
              <a:ext uri="{FF2B5EF4-FFF2-40B4-BE49-F238E27FC236}">
                <a16:creationId xmlns:a16="http://schemas.microsoft.com/office/drawing/2014/main" id="{12224C7D-D39D-B840-83F7-3AF0C584A235}"/>
              </a:ext>
            </a:extLst>
          </p:cNvPr>
          <p:cNvSpPr/>
          <p:nvPr/>
        </p:nvSpPr>
        <p:spPr>
          <a:xfrm>
            <a:off x="1763834" y="9308230"/>
            <a:ext cx="8402201" cy="320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8C227B7-F52E-B349-A824-7224E0FE1211}"/>
              </a:ext>
            </a:extLst>
          </p:cNvPr>
          <p:cNvSpPr/>
          <p:nvPr/>
        </p:nvSpPr>
        <p:spPr>
          <a:xfrm>
            <a:off x="7987724" y="7708030"/>
            <a:ext cx="8402201" cy="320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C293B0A-4CCD-5742-8EEA-CEF72046E85E}"/>
              </a:ext>
            </a:extLst>
          </p:cNvPr>
          <p:cNvSpPr/>
          <p:nvPr/>
        </p:nvSpPr>
        <p:spPr>
          <a:xfrm>
            <a:off x="14211615" y="6107830"/>
            <a:ext cx="8402201" cy="3200400"/>
          </a:xfrm>
          <a:prstGeom prst="rect">
            <a:avLst/>
          </a:prstGeom>
          <a:solidFill>
            <a:srgbClr val="5AB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3C4D64A-8B6B-5E48-8BFB-67B85415FCC3}"/>
              </a:ext>
            </a:extLst>
          </p:cNvPr>
          <p:cNvGrpSpPr/>
          <p:nvPr/>
        </p:nvGrpSpPr>
        <p:grpSpPr>
          <a:xfrm>
            <a:off x="19958901" y="2643795"/>
            <a:ext cx="2654915" cy="2654914"/>
            <a:chOff x="9966939" y="6254298"/>
            <a:chExt cx="4377760" cy="4377760"/>
          </a:xfrm>
          <a:solidFill>
            <a:srgbClr val="E40709"/>
          </a:solidFill>
        </p:grpSpPr>
        <p:sp>
          <p:nvSpPr>
            <p:cNvPr id="41" name="Donut 11">
              <a:extLst>
                <a:ext uri="{FF2B5EF4-FFF2-40B4-BE49-F238E27FC236}">
                  <a16:creationId xmlns:a16="http://schemas.microsoft.com/office/drawing/2014/main" id="{A8B36A6B-DCD1-8043-B603-5AB42FFCDF92}"/>
                </a:ext>
              </a:extLst>
            </p:cNvPr>
            <p:cNvSpPr/>
            <p:nvPr/>
          </p:nvSpPr>
          <p:spPr>
            <a:xfrm>
              <a:off x="9966939" y="6254298"/>
              <a:ext cx="4377760" cy="4377760"/>
            </a:xfrm>
            <a:prstGeom prst="donut">
              <a:avLst>
                <a:gd name="adj" fmla="val 1023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Donut 11">
              <a:extLst>
                <a:ext uri="{FF2B5EF4-FFF2-40B4-BE49-F238E27FC236}">
                  <a16:creationId xmlns:a16="http://schemas.microsoft.com/office/drawing/2014/main" id="{8F9DD298-CB74-9C48-8E7D-BECAFEA231ED}"/>
                </a:ext>
              </a:extLst>
            </p:cNvPr>
            <p:cNvSpPr/>
            <p:nvPr/>
          </p:nvSpPr>
          <p:spPr>
            <a:xfrm>
              <a:off x="10881388" y="7168747"/>
              <a:ext cx="2548862" cy="2548862"/>
            </a:xfrm>
            <a:prstGeom prst="donut">
              <a:avLst>
                <a:gd name="adj" fmla="val 17740"/>
              </a:avLst>
            </a:prstGeom>
            <a:solidFill>
              <a:srgbClr val="E407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a:extLst>
                <a:ext uri="{FF2B5EF4-FFF2-40B4-BE49-F238E27FC236}">
                  <a16:creationId xmlns:a16="http://schemas.microsoft.com/office/drawing/2014/main" id="{1EAA5EEC-2E27-FE4F-802B-B2AB296AECC3}"/>
                </a:ext>
              </a:extLst>
            </p:cNvPr>
            <p:cNvSpPr/>
            <p:nvPr/>
          </p:nvSpPr>
          <p:spPr>
            <a:xfrm>
              <a:off x="11679746" y="7967105"/>
              <a:ext cx="952146" cy="952146"/>
            </a:xfrm>
            <a:prstGeom prst="ellipse">
              <a:avLst/>
            </a:prstGeom>
            <a:solidFill>
              <a:srgbClr val="E4070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1"/>
                </a:solidFill>
                <a:latin typeface="+mj-lt"/>
              </a:endParaRPr>
            </a:p>
          </p:txBody>
        </p:sp>
      </p:grpSp>
      <p:sp>
        <p:nvSpPr>
          <p:cNvPr id="44" name="Right Arrow 43">
            <a:extLst>
              <a:ext uri="{FF2B5EF4-FFF2-40B4-BE49-F238E27FC236}">
                <a16:creationId xmlns:a16="http://schemas.microsoft.com/office/drawing/2014/main" id="{FFA36E3A-6890-DF4C-9A13-06042C4424C5}"/>
              </a:ext>
            </a:extLst>
          </p:cNvPr>
          <p:cNvSpPr/>
          <p:nvPr/>
        </p:nvSpPr>
        <p:spPr>
          <a:xfrm rot="10240231" flipH="1">
            <a:off x="1643434" y="5311279"/>
            <a:ext cx="17881562" cy="1121044"/>
          </a:xfrm>
          <a:custGeom>
            <a:avLst/>
            <a:gdLst>
              <a:gd name="connsiteX0" fmla="*/ 0 w 17749686"/>
              <a:gd name="connsiteY0" fmla="*/ 262207 h 1121044"/>
              <a:gd name="connsiteX1" fmla="*/ 16683057 w 17749686"/>
              <a:gd name="connsiteY1" fmla="*/ 262207 h 1121044"/>
              <a:gd name="connsiteX2" fmla="*/ 16683057 w 17749686"/>
              <a:gd name="connsiteY2" fmla="*/ 0 h 1121044"/>
              <a:gd name="connsiteX3" fmla="*/ 17749686 w 17749686"/>
              <a:gd name="connsiteY3" fmla="*/ 560522 h 1121044"/>
              <a:gd name="connsiteX4" fmla="*/ 16683057 w 17749686"/>
              <a:gd name="connsiteY4" fmla="*/ 1121044 h 1121044"/>
              <a:gd name="connsiteX5" fmla="*/ 16683057 w 17749686"/>
              <a:gd name="connsiteY5" fmla="*/ 858837 h 1121044"/>
              <a:gd name="connsiteX6" fmla="*/ 0 w 17749686"/>
              <a:gd name="connsiteY6" fmla="*/ 858837 h 1121044"/>
              <a:gd name="connsiteX7" fmla="*/ 0 w 17749686"/>
              <a:gd name="connsiteY7" fmla="*/ 262207 h 1121044"/>
              <a:gd name="connsiteX0" fmla="*/ 0 w 17883999"/>
              <a:gd name="connsiteY0" fmla="*/ 271917 h 1121044"/>
              <a:gd name="connsiteX1" fmla="*/ 16817370 w 17883999"/>
              <a:gd name="connsiteY1" fmla="*/ 262207 h 1121044"/>
              <a:gd name="connsiteX2" fmla="*/ 16817370 w 17883999"/>
              <a:gd name="connsiteY2" fmla="*/ 0 h 1121044"/>
              <a:gd name="connsiteX3" fmla="*/ 17883999 w 17883999"/>
              <a:gd name="connsiteY3" fmla="*/ 560522 h 1121044"/>
              <a:gd name="connsiteX4" fmla="*/ 16817370 w 17883999"/>
              <a:gd name="connsiteY4" fmla="*/ 1121044 h 1121044"/>
              <a:gd name="connsiteX5" fmla="*/ 16817370 w 17883999"/>
              <a:gd name="connsiteY5" fmla="*/ 858837 h 1121044"/>
              <a:gd name="connsiteX6" fmla="*/ 134313 w 17883999"/>
              <a:gd name="connsiteY6" fmla="*/ 858837 h 1121044"/>
              <a:gd name="connsiteX7" fmla="*/ 0 w 17883999"/>
              <a:gd name="connsiteY7" fmla="*/ 271917 h 1121044"/>
              <a:gd name="connsiteX0" fmla="*/ 0 w 17883999"/>
              <a:gd name="connsiteY0" fmla="*/ 271917 h 1121044"/>
              <a:gd name="connsiteX1" fmla="*/ 16817370 w 17883999"/>
              <a:gd name="connsiteY1" fmla="*/ 262207 h 1121044"/>
              <a:gd name="connsiteX2" fmla="*/ 16817370 w 17883999"/>
              <a:gd name="connsiteY2" fmla="*/ 0 h 1121044"/>
              <a:gd name="connsiteX3" fmla="*/ 17883999 w 17883999"/>
              <a:gd name="connsiteY3" fmla="*/ 560522 h 1121044"/>
              <a:gd name="connsiteX4" fmla="*/ 16817370 w 17883999"/>
              <a:gd name="connsiteY4" fmla="*/ 1121044 h 1121044"/>
              <a:gd name="connsiteX5" fmla="*/ 16817370 w 17883999"/>
              <a:gd name="connsiteY5" fmla="*/ 858837 h 1121044"/>
              <a:gd name="connsiteX6" fmla="*/ 84213 w 17883999"/>
              <a:gd name="connsiteY6" fmla="*/ 854712 h 1121044"/>
              <a:gd name="connsiteX7" fmla="*/ 0 w 17883999"/>
              <a:gd name="connsiteY7" fmla="*/ 271917 h 112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3999" h="1121044">
                <a:moveTo>
                  <a:pt x="0" y="271917"/>
                </a:moveTo>
                <a:lnTo>
                  <a:pt x="16817370" y="262207"/>
                </a:lnTo>
                <a:lnTo>
                  <a:pt x="16817370" y="0"/>
                </a:lnTo>
                <a:lnTo>
                  <a:pt x="17883999" y="560522"/>
                </a:lnTo>
                <a:lnTo>
                  <a:pt x="16817370" y="1121044"/>
                </a:lnTo>
                <a:lnTo>
                  <a:pt x="16817370" y="858837"/>
                </a:lnTo>
                <a:lnTo>
                  <a:pt x="84213" y="854712"/>
                </a:lnTo>
                <a:lnTo>
                  <a:pt x="0" y="271917"/>
                </a:ln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3705120-F43F-1744-B492-C4BC4B4F8FC8}"/>
              </a:ext>
            </a:extLst>
          </p:cNvPr>
          <p:cNvGrpSpPr/>
          <p:nvPr/>
        </p:nvGrpSpPr>
        <p:grpSpPr>
          <a:xfrm>
            <a:off x="2197288" y="5140365"/>
            <a:ext cx="5263979" cy="4033947"/>
            <a:chOff x="2222035" y="4332192"/>
            <a:chExt cx="5263979" cy="4033947"/>
          </a:xfrm>
        </p:grpSpPr>
        <p:sp>
          <p:nvSpPr>
            <p:cNvPr id="54" name="Freeform 1">
              <a:extLst>
                <a:ext uri="{FF2B5EF4-FFF2-40B4-BE49-F238E27FC236}">
                  <a16:creationId xmlns:a16="http://schemas.microsoft.com/office/drawing/2014/main" id="{1CAC30D3-6753-E340-86F5-50217794C1A0}"/>
                </a:ext>
              </a:extLst>
            </p:cNvPr>
            <p:cNvSpPr>
              <a:spLocks noChangeArrowheads="1"/>
            </p:cNvSpPr>
            <p:nvPr/>
          </p:nvSpPr>
          <p:spPr bwMode="auto">
            <a:xfrm rot="20700000">
              <a:off x="3761895" y="5301144"/>
              <a:ext cx="1627394" cy="1669461"/>
            </a:xfrm>
            <a:custGeom>
              <a:avLst/>
              <a:gdLst>
                <a:gd name="T0" fmla="*/ 4061 w 5969"/>
                <a:gd name="T1" fmla="*/ 5874 h 6125"/>
                <a:gd name="T2" fmla="*/ 4061 w 5969"/>
                <a:gd name="T3" fmla="*/ 5874 h 6125"/>
                <a:gd name="T4" fmla="*/ 5468 w 5969"/>
                <a:gd name="T5" fmla="*/ 2875 h 6125"/>
                <a:gd name="T6" fmla="*/ 5780 w 5969"/>
                <a:gd name="T7" fmla="*/ 1219 h 6125"/>
                <a:gd name="T8" fmla="*/ 3999 w 5969"/>
                <a:gd name="T9" fmla="*/ 313 h 6125"/>
                <a:gd name="T10" fmla="*/ 2312 w 5969"/>
                <a:gd name="T11" fmla="*/ 94 h 6125"/>
                <a:gd name="T12" fmla="*/ 656 w 5969"/>
                <a:gd name="T13" fmla="*/ 3032 h 6125"/>
                <a:gd name="T14" fmla="*/ 0 w 5969"/>
                <a:gd name="T15" fmla="*/ 5156 h 6125"/>
                <a:gd name="T16" fmla="*/ 3999 w 5969"/>
                <a:gd name="T17" fmla="*/ 6124 h 6125"/>
                <a:gd name="T18" fmla="*/ 4061 w 5969"/>
                <a:gd name="T19" fmla="*/ 5874 h 6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9" h="6125">
                  <a:moveTo>
                    <a:pt x="4061" y="5874"/>
                  </a:moveTo>
                  <a:lnTo>
                    <a:pt x="4061" y="5874"/>
                  </a:lnTo>
                  <a:cubicBezTo>
                    <a:pt x="4249" y="5312"/>
                    <a:pt x="5186" y="3407"/>
                    <a:pt x="5468" y="2875"/>
                  </a:cubicBezTo>
                  <a:cubicBezTo>
                    <a:pt x="5749" y="2344"/>
                    <a:pt x="5968" y="1782"/>
                    <a:pt x="5780" y="1219"/>
                  </a:cubicBezTo>
                  <a:cubicBezTo>
                    <a:pt x="5561" y="657"/>
                    <a:pt x="3999" y="313"/>
                    <a:pt x="3999" y="313"/>
                  </a:cubicBezTo>
                  <a:cubicBezTo>
                    <a:pt x="3999" y="313"/>
                    <a:pt x="3061" y="0"/>
                    <a:pt x="2312" y="94"/>
                  </a:cubicBezTo>
                  <a:cubicBezTo>
                    <a:pt x="1594" y="157"/>
                    <a:pt x="906" y="2188"/>
                    <a:pt x="656" y="3032"/>
                  </a:cubicBezTo>
                  <a:cubicBezTo>
                    <a:pt x="500" y="3563"/>
                    <a:pt x="187" y="4437"/>
                    <a:pt x="0" y="5156"/>
                  </a:cubicBezTo>
                  <a:cubicBezTo>
                    <a:pt x="625" y="5374"/>
                    <a:pt x="2219" y="5874"/>
                    <a:pt x="3999" y="6124"/>
                  </a:cubicBezTo>
                  <a:cubicBezTo>
                    <a:pt x="4030" y="6031"/>
                    <a:pt x="4061" y="5937"/>
                    <a:pt x="4061" y="5874"/>
                  </a:cubicBezTo>
                </a:path>
              </a:pathLst>
            </a:custGeom>
            <a:solidFill>
              <a:srgbClr val="C5E0F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 name="Freeform 2">
              <a:extLst>
                <a:ext uri="{FF2B5EF4-FFF2-40B4-BE49-F238E27FC236}">
                  <a16:creationId xmlns:a16="http://schemas.microsoft.com/office/drawing/2014/main" id="{6D2CCE27-09B9-3B4C-99C2-6CC0BD3BC839}"/>
                </a:ext>
              </a:extLst>
            </p:cNvPr>
            <p:cNvSpPr>
              <a:spLocks noChangeArrowheads="1"/>
            </p:cNvSpPr>
            <p:nvPr/>
          </p:nvSpPr>
          <p:spPr bwMode="auto">
            <a:xfrm rot="20700000">
              <a:off x="4473189" y="4626726"/>
              <a:ext cx="579323" cy="775235"/>
            </a:xfrm>
            <a:custGeom>
              <a:avLst/>
              <a:gdLst>
                <a:gd name="T0" fmla="*/ 0 w 2126"/>
                <a:gd name="T1" fmla="*/ 2375 h 2845"/>
                <a:gd name="T2" fmla="*/ 0 w 2126"/>
                <a:gd name="T3" fmla="*/ 2375 h 2845"/>
                <a:gd name="T4" fmla="*/ 719 w 2126"/>
                <a:gd name="T5" fmla="*/ 156 h 2845"/>
                <a:gd name="T6" fmla="*/ 1750 w 2126"/>
                <a:gd name="T7" fmla="*/ 219 h 2845"/>
                <a:gd name="T8" fmla="*/ 2031 w 2126"/>
                <a:gd name="T9" fmla="*/ 844 h 2845"/>
                <a:gd name="T10" fmla="*/ 1531 w 2126"/>
                <a:gd name="T11" fmla="*/ 2094 h 2845"/>
                <a:gd name="T12" fmla="*/ 1000 w 2126"/>
                <a:gd name="T13" fmla="*/ 2344 h 2845"/>
                <a:gd name="T14" fmla="*/ 906 w 2126"/>
                <a:gd name="T15" fmla="*/ 2844 h 2845"/>
                <a:gd name="T16" fmla="*/ 0 w 2126"/>
                <a:gd name="T17" fmla="*/ 2375 h 2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6" h="2845">
                  <a:moveTo>
                    <a:pt x="0" y="2375"/>
                  </a:moveTo>
                  <a:lnTo>
                    <a:pt x="0" y="2375"/>
                  </a:lnTo>
                  <a:cubicBezTo>
                    <a:pt x="0" y="2375"/>
                    <a:pt x="531" y="344"/>
                    <a:pt x="719" y="156"/>
                  </a:cubicBezTo>
                  <a:cubicBezTo>
                    <a:pt x="875" y="0"/>
                    <a:pt x="1438" y="0"/>
                    <a:pt x="1750" y="219"/>
                  </a:cubicBezTo>
                  <a:cubicBezTo>
                    <a:pt x="2094" y="406"/>
                    <a:pt x="2125" y="531"/>
                    <a:pt x="2031" y="844"/>
                  </a:cubicBezTo>
                  <a:cubicBezTo>
                    <a:pt x="1938" y="1188"/>
                    <a:pt x="1781" y="2000"/>
                    <a:pt x="1531" y="2094"/>
                  </a:cubicBezTo>
                  <a:cubicBezTo>
                    <a:pt x="1313" y="2156"/>
                    <a:pt x="1063" y="2125"/>
                    <a:pt x="1000" y="2344"/>
                  </a:cubicBezTo>
                  <a:cubicBezTo>
                    <a:pt x="938" y="2563"/>
                    <a:pt x="906" y="2844"/>
                    <a:pt x="906" y="2844"/>
                  </a:cubicBezTo>
                  <a:lnTo>
                    <a:pt x="0" y="2375"/>
                  </a:lnTo>
                </a:path>
              </a:pathLst>
            </a:custGeom>
            <a:solidFill>
              <a:srgbClr val="F8C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 name="Freeform 3">
              <a:extLst>
                <a:ext uri="{FF2B5EF4-FFF2-40B4-BE49-F238E27FC236}">
                  <a16:creationId xmlns:a16="http://schemas.microsoft.com/office/drawing/2014/main" id="{80B28CAD-09E0-A443-8318-596C6CF56DEB}"/>
                </a:ext>
              </a:extLst>
            </p:cNvPr>
            <p:cNvSpPr>
              <a:spLocks noChangeArrowheads="1"/>
            </p:cNvSpPr>
            <p:nvPr/>
          </p:nvSpPr>
          <p:spPr bwMode="auto">
            <a:xfrm rot="20700000">
              <a:off x="4479557" y="4572993"/>
              <a:ext cx="647833" cy="391824"/>
            </a:xfrm>
            <a:custGeom>
              <a:avLst/>
              <a:gdLst>
                <a:gd name="T0" fmla="*/ 375 w 2376"/>
                <a:gd name="T1" fmla="*/ 1313 h 1439"/>
                <a:gd name="T2" fmla="*/ 375 w 2376"/>
                <a:gd name="T3" fmla="*/ 1313 h 1439"/>
                <a:gd name="T4" fmla="*/ 313 w 2376"/>
                <a:gd name="T5" fmla="*/ 906 h 1439"/>
                <a:gd name="T6" fmla="*/ 531 w 2376"/>
                <a:gd name="T7" fmla="*/ 938 h 1439"/>
                <a:gd name="T8" fmla="*/ 563 w 2376"/>
                <a:gd name="T9" fmla="*/ 1156 h 1439"/>
                <a:gd name="T10" fmla="*/ 750 w 2376"/>
                <a:gd name="T11" fmla="*/ 1156 h 1439"/>
                <a:gd name="T12" fmla="*/ 844 w 2376"/>
                <a:gd name="T13" fmla="*/ 781 h 1439"/>
                <a:gd name="T14" fmla="*/ 1188 w 2376"/>
                <a:gd name="T15" fmla="*/ 563 h 1439"/>
                <a:gd name="T16" fmla="*/ 2000 w 2376"/>
                <a:gd name="T17" fmla="*/ 813 h 1439"/>
                <a:gd name="T18" fmla="*/ 2313 w 2376"/>
                <a:gd name="T19" fmla="*/ 406 h 1439"/>
                <a:gd name="T20" fmla="*/ 2031 w 2376"/>
                <a:gd name="T21" fmla="*/ 188 h 1439"/>
                <a:gd name="T22" fmla="*/ 1688 w 2376"/>
                <a:gd name="T23" fmla="*/ 313 h 1439"/>
                <a:gd name="T24" fmla="*/ 1031 w 2376"/>
                <a:gd name="T25" fmla="*/ 0 h 1439"/>
                <a:gd name="T26" fmla="*/ 344 w 2376"/>
                <a:gd name="T27" fmla="*/ 375 h 1439"/>
                <a:gd name="T28" fmla="*/ 31 w 2376"/>
                <a:gd name="T29" fmla="*/ 1375 h 1439"/>
                <a:gd name="T30" fmla="*/ 188 w 2376"/>
                <a:gd name="T31" fmla="*/ 1406 h 1439"/>
                <a:gd name="T32" fmla="*/ 375 w 2376"/>
                <a:gd name="T33" fmla="*/ 131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6" h="1439">
                  <a:moveTo>
                    <a:pt x="375" y="1313"/>
                  </a:moveTo>
                  <a:lnTo>
                    <a:pt x="375" y="1313"/>
                  </a:lnTo>
                  <a:cubicBezTo>
                    <a:pt x="375" y="1313"/>
                    <a:pt x="250" y="1031"/>
                    <a:pt x="313" y="906"/>
                  </a:cubicBezTo>
                  <a:cubicBezTo>
                    <a:pt x="406" y="781"/>
                    <a:pt x="500" y="844"/>
                    <a:pt x="531" y="938"/>
                  </a:cubicBezTo>
                  <a:cubicBezTo>
                    <a:pt x="563" y="1031"/>
                    <a:pt x="563" y="1156"/>
                    <a:pt x="563" y="1156"/>
                  </a:cubicBezTo>
                  <a:cubicBezTo>
                    <a:pt x="563" y="1156"/>
                    <a:pt x="656" y="1281"/>
                    <a:pt x="750" y="1156"/>
                  </a:cubicBezTo>
                  <a:cubicBezTo>
                    <a:pt x="813" y="1031"/>
                    <a:pt x="781" y="1000"/>
                    <a:pt x="844" y="781"/>
                  </a:cubicBezTo>
                  <a:cubicBezTo>
                    <a:pt x="938" y="563"/>
                    <a:pt x="1031" y="531"/>
                    <a:pt x="1188" y="563"/>
                  </a:cubicBezTo>
                  <a:cubicBezTo>
                    <a:pt x="1344" y="625"/>
                    <a:pt x="1750" y="906"/>
                    <a:pt x="2000" y="813"/>
                  </a:cubicBezTo>
                  <a:cubicBezTo>
                    <a:pt x="2250" y="750"/>
                    <a:pt x="2375" y="563"/>
                    <a:pt x="2313" y="406"/>
                  </a:cubicBezTo>
                  <a:cubicBezTo>
                    <a:pt x="2281" y="219"/>
                    <a:pt x="2094" y="125"/>
                    <a:pt x="2031" y="188"/>
                  </a:cubicBezTo>
                  <a:cubicBezTo>
                    <a:pt x="1938" y="250"/>
                    <a:pt x="1813" y="375"/>
                    <a:pt x="1688" y="313"/>
                  </a:cubicBezTo>
                  <a:cubicBezTo>
                    <a:pt x="1531" y="219"/>
                    <a:pt x="1250" y="0"/>
                    <a:pt x="1031" y="0"/>
                  </a:cubicBezTo>
                  <a:cubicBezTo>
                    <a:pt x="813" y="0"/>
                    <a:pt x="469" y="125"/>
                    <a:pt x="344" y="375"/>
                  </a:cubicBezTo>
                  <a:cubicBezTo>
                    <a:pt x="219" y="656"/>
                    <a:pt x="0" y="1313"/>
                    <a:pt x="31" y="1375"/>
                  </a:cubicBezTo>
                  <a:cubicBezTo>
                    <a:pt x="31" y="1406"/>
                    <a:pt x="63" y="1438"/>
                    <a:pt x="188" y="1406"/>
                  </a:cubicBezTo>
                  <a:cubicBezTo>
                    <a:pt x="281" y="1406"/>
                    <a:pt x="406" y="1344"/>
                    <a:pt x="375" y="1313"/>
                  </a:cubicBezTo>
                </a:path>
              </a:pathLst>
            </a:custGeom>
            <a:solidFill>
              <a:schemeClr val="tx2">
                <a:lumMod val="50000"/>
              </a:schemeClr>
            </a:solidFill>
            <a:ln>
              <a:noFill/>
            </a:ln>
            <a:effectLst/>
          </p:spPr>
          <p:txBody>
            <a:bodyPr wrap="none" anchor="ctr"/>
            <a:lstStyle/>
            <a:p>
              <a:endParaRPr lang="en-US"/>
            </a:p>
          </p:txBody>
        </p:sp>
        <p:sp>
          <p:nvSpPr>
            <p:cNvPr id="57" name="Freeform 4">
              <a:extLst>
                <a:ext uri="{FF2B5EF4-FFF2-40B4-BE49-F238E27FC236}">
                  <a16:creationId xmlns:a16="http://schemas.microsoft.com/office/drawing/2014/main" id="{AF8F2414-6E1C-5540-A9FA-3EF4468C7015}"/>
                </a:ext>
              </a:extLst>
            </p:cNvPr>
            <p:cNvSpPr>
              <a:spLocks noChangeArrowheads="1"/>
            </p:cNvSpPr>
            <p:nvPr/>
          </p:nvSpPr>
          <p:spPr bwMode="auto">
            <a:xfrm rot="20700000">
              <a:off x="4949886" y="4797358"/>
              <a:ext cx="110576" cy="162258"/>
            </a:xfrm>
            <a:custGeom>
              <a:avLst/>
              <a:gdLst>
                <a:gd name="T0" fmla="*/ 0 w 407"/>
                <a:gd name="T1" fmla="*/ 438 h 595"/>
                <a:gd name="T2" fmla="*/ 0 w 407"/>
                <a:gd name="T3" fmla="*/ 438 h 595"/>
                <a:gd name="T4" fmla="*/ 375 w 407"/>
                <a:gd name="T5" fmla="*/ 469 h 595"/>
                <a:gd name="T6" fmla="*/ 94 w 407"/>
                <a:gd name="T7" fmla="*/ 0 h 595"/>
                <a:gd name="T8" fmla="*/ 0 w 407"/>
                <a:gd name="T9" fmla="*/ 438 h 595"/>
              </a:gdLst>
              <a:ahLst/>
              <a:cxnLst>
                <a:cxn ang="0">
                  <a:pos x="T0" y="T1"/>
                </a:cxn>
                <a:cxn ang="0">
                  <a:pos x="T2" y="T3"/>
                </a:cxn>
                <a:cxn ang="0">
                  <a:pos x="T4" y="T5"/>
                </a:cxn>
                <a:cxn ang="0">
                  <a:pos x="T6" y="T7"/>
                </a:cxn>
                <a:cxn ang="0">
                  <a:pos x="T8" y="T9"/>
                </a:cxn>
              </a:cxnLst>
              <a:rect l="0" t="0" r="r" b="b"/>
              <a:pathLst>
                <a:path w="407" h="595">
                  <a:moveTo>
                    <a:pt x="0" y="438"/>
                  </a:moveTo>
                  <a:lnTo>
                    <a:pt x="0" y="438"/>
                  </a:lnTo>
                  <a:cubicBezTo>
                    <a:pt x="0" y="438"/>
                    <a:pt x="312" y="594"/>
                    <a:pt x="375" y="469"/>
                  </a:cubicBezTo>
                  <a:cubicBezTo>
                    <a:pt x="406" y="344"/>
                    <a:pt x="62" y="188"/>
                    <a:pt x="94" y="0"/>
                  </a:cubicBezTo>
                  <a:lnTo>
                    <a:pt x="0" y="438"/>
                  </a:lnTo>
                </a:path>
              </a:pathLst>
            </a:custGeom>
            <a:solidFill>
              <a:srgbClr val="F8C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8" name="Freeform 5">
              <a:extLst>
                <a:ext uri="{FF2B5EF4-FFF2-40B4-BE49-F238E27FC236}">
                  <a16:creationId xmlns:a16="http://schemas.microsoft.com/office/drawing/2014/main" id="{E25A13CF-FF97-1240-869F-3C7C9B3394A9}"/>
                </a:ext>
              </a:extLst>
            </p:cNvPr>
            <p:cNvSpPr>
              <a:spLocks noChangeArrowheads="1"/>
            </p:cNvSpPr>
            <p:nvPr/>
          </p:nvSpPr>
          <p:spPr bwMode="auto">
            <a:xfrm rot="20700000">
              <a:off x="4836082" y="4789262"/>
              <a:ext cx="60096" cy="60096"/>
            </a:xfrm>
            <a:custGeom>
              <a:avLst/>
              <a:gdLst>
                <a:gd name="T0" fmla="*/ 31 w 220"/>
                <a:gd name="T1" fmla="*/ 94 h 220"/>
                <a:gd name="T2" fmla="*/ 31 w 220"/>
                <a:gd name="T3" fmla="*/ 94 h 220"/>
                <a:gd name="T4" fmla="*/ 63 w 220"/>
                <a:gd name="T5" fmla="*/ 187 h 220"/>
                <a:gd name="T6" fmla="*/ 188 w 220"/>
                <a:gd name="T7" fmla="*/ 156 h 220"/>
                <a:gd name="T8" fmla="*/ 125 w 220"/>
                <a:gd name="T9" fmla="*/ 31 h 220"/>
                <a:gd name="T10" fmla="*/ 31 w 220"/>
                <a:gd name="T11" fmla="*/ 94 h 220"/>
              </a:gdLst>
              <a:ahLst/>
              <a:cxnLst>
                <a:cxn ang="0">
                  <a:pos x="T0" y="T1"/>
                </a:cxn>
                <a:cxn ang="0">
                  <a:pos x="T2" y="T3"/>
                </a:cxn>
                <a:cxn ang="0">
                  <a:pos x="T4" y="T5"/>
                </a:cxn>
                <a:cxn ang="0">
                  <a:pos x="T6" y="T7"/>
                </a:cxn>
                <a:cxn ang="0">
                  <a:pos x="T8" y="T9"/>
                </a:cxn>
                <a:cxn ang="0">
                  <a:pos x="T10" y="T11"/>
                </a:cxn>
              </a:cxnLst>
              <a:rect l="0" t="0" r="r" b="b"/>
              <a:pathLst>
                <a:path w="220" h="220">
                  <a:moveTo>
                    <a:pt x="31" y="94"/>
                  </a:moveTo>
                  <a:lnTo>
                    <a:pt x="31" y="94"/>
                  </a:lnTo>
                  <a:cubicBezTo>
                    <a:pt x="0" y="125"/>
                    <a:pt x="31" y="187"/>
                    <a:pt x="63" y="187"/>
                  </a:cubicBezTo>
                  <a:cubicBezTo>
                    <a:pt x="125" y="219"/>
                    <a:pt x="188" y="187"/>
                    <a:pt x="188" y="156"/>
                  </a:cubicBezTo>
                  <a:cubicBezTo>
                    <a:pt x="219" y="94"/>
                    <a:pt x="188" y="31"/>
                    <a:pt x="125" y="31"/>
                  </a:cubicBezTo>
                  <a:cubicBezTo>
                    <a:pt x="94" y="0"/>
                    <a:pt x="31" y="31"/>
                    <a:pt x="31" y="94"/>
                  </a:cubicBezTo>
                </a:path>
              </a:pathLst>
            </a:custGeom>
            <a:solidFill>
              <a:srgbClr val="21396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 name="Freeform 6">
              <a:extLst>
                <a:ext uri="{FF2B5EF4-FFF2-40B4-BE49-F238E27FC236}">
                  <a16:creationId xmlns:a16="http://schemas.microsoft.com/office/drawing/2014/main" id="{1EAC0399-2AB3-CF4F-97D8-694BEC3A6FC8}"/>
                </a:ext>
              </a:extLst>
            </p:cNvPr>
            <p:cNvSpPr>
              <a:spLocks noChangeArrowheads="1"/>
            </p:cNvSpPr>
            <p:nvPr/>
          </p:nvSpPr>
          <p:spPr bwMode="auto">
            <a:xfrm rot="20700000">
              <a:off x="2222035" y="5007921"/>
              <a:ext cx="4608144" cy="3270411"/>
            </a:xfrm>
            <a:custGeom>
              <a:avLst/>
              <a:gdLst>
                <a:gd name="T0" fmla="*/ 13093 w 16906"/>
                <a:gd name="T1" fmla="*/ 8124 h 12000"/>
                <a:gd name="T2" fmla="*/ 13093 w 16906"/>
                <a:gd name="T3" fmla="*/ 8124 h 12000"/>
                <a:gd name="T4" fmla="*/ 10936 w 16906"/>
                <a:gd name="T5" fmla="*/ 7374 h 12000"/>
                <a:gd name="T6" fmla="*/ 11343 w 16906"/>
                <a:gd name="T7" fmla="*/ 4812 h 12000"/>
                <a:gd name="T8" fmla="*/ 11874 w 16906"/>
                <a:gd name="T9" fmla="*/ 3469 h 12000"/>
                <a:gd name="T10" fmla="*/ 14811 w 16906"/>
                <a:gd name="T11" fmla="*/ 3406 h 12000"/>
                <a:gd name="T12" fmla="*/ 15624 w 16906"/>
                <a:gd name="T13" fmla="*/ 0 h 12000"/>
                <a:gd name="T14" fmla="*/ 14905 w 16906"/>
                <a:gd name="T15" fmla="*/ 31 h 12000"/>
                <a:gd name="T16" fmla="*/ 14374 w 16906"/>
                <a:gd name="T17" fmla="*/ 2500 h 12000"/>
                <a:gd name="T18" fmla="*/ 11593 w 16906"/>
                <a:gd name="T19" fmla="*/ 2000 h 12000"/>
                <a:gd name="T20" fmla="*/ 10874 w 16906"/>
                <a:gd name="T21" fmla="*/ 1719 h 12000"/>
                <a:gd name="T22" fmla="*/ 9218 w 16906"/>
                <a:gd name="T23" fmla="*/ 7155 h 12000"/>
                <a:gd name="T24" fmla="*/ 7406 w 16906"/>
                <a:gd name="T25" fmla="*/ 6749 h 12000"/>
                <a:gd name="T26" fmla="*/ 9686 w 16906"/>
                <a:gd name="T27" fmla="*/ 1375 h 12000"/>
                <a:gd name="T28" fmla="*/ 8562 w 16906"/>
                <a:gd name="T29" fmla="*/ 1250 h 12000"/>
                <a:gd name="T30" fmla="*/ 4812 w 16906"/>
                <a:gd name="T31" fmla="*/ 1344 h 12000"/>
                <a:gd name="T32" fmla="*/ 3094 w 16906"/>
                <a:gd name="T33" fmla="*/ 3500 h 12000"/>
                <a:gd name="T34" fmla="*/ 3719 w 16906"/>
                <a:gd name="T35" fmla="*/ 3906 h 12000"/>
                <a:gd name="T36" fmla="*/ 5406 w 16906"/>
                <a:gd name="T37" fmla="*/ 2156 h 12000"/>
                <a:gd name="T38" fmla="*/ 7469 w 16906"/>
                <a:gd name="T39" fmla="*/ 2406 h 12000"/>
                <a:gd name="T40" fmla="*/ 6687 w 16906"/>
                <a:gd name="T41" fmla="*/ 4312 h 12000"/>
                <a:gd name="T42" fmla="*/ 5125 w 16906"/>
                <a:gd name="T43" fmla="*/ 5531 h 12000"/>
                <a:gd name="T44" fmla="*/ 6000 w 16906"/>
                <a:gd name="T45" fmla="*/ 6780 h 12000"/>
                <a:gd name="T46" fmla="*/ 5937 w 16906"/>
                <a:gd name="T47" fmla="*/ 7124 h 12000"/>
                <a:gd name="T48" fmla="*/ 3750 w 16906"/>
                <a:gd name="T49" fmla="*/ 10374 h 12000"/>
                <a:gd name="T50" fmla="*/ 469 w 16906"/>
                <a:gd name="T51" fmla="*/ 8811 h 12000"/>
                <a:gd name="T52" fmla="*/ 0 w 16906"/>
                <a:gd name="T53" fmla="*/ 9374 h 12000"/>
                <a:gd name="T54" fmla="*/ 3687 w 16906"/>
                <a:gd name="T55" fmla="*/ 11593 h 12000"/>
                <a:gd name="T56" fmla="*/ 7812 w 16906"/>
                <a:gd name="T57" fmla="*/ 8343 h 12000"/>
                <a:gd name="T58" fmla="*/ 8811 w 16906"/>
                <a:gd name="T59" fmla="*/ 8499 h 12000"/>
                <a:gd name="T60" fmla="*/ 12811 w 16906"/>
                <a:gd name="T61" fmla="*/ 9561 h 12000"/>
                <a:gd name="T62" fmla="*/ 16343 w 16906"/>
                <a:gd name="T63" fmla="*/ 11999 h 12000"/>
                <a:gd name="T64" fmla="*/ 16905 w 16906"/>
                <a:gd name="T65" fmla="*/ 11499 h 12000"/>
                <a:gd name="T66" fmla="*/ 13093 w 16906"/>
                <a:gd name="T67" fmla="*/ 8124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06" h="12000">
                  <a:moveTo>
                    <a:pt x="13093" y="8124"/>
                  </a:moveTo>
                  <a:lnTo>
                    <a:pt x="13093" y="8124"/>
                  </a:lnTo>
                  <a:cubicBezTo>
                    <a:pt x="12686" y="7999"/>
                    <a:pt x="11686" y="7655"/>
                    <a:pt x="10936" y="7374"/>
                  </a:cubicBezTo>
                  <a:cubicBezTo>
                    <a:pt x="10936" y="7280"/>
                    <a:pt x="11155" y="5437"/>
                    <a:pt x="11343" y="4812"/>
                  </a:cubicBezTo>
                  <a:cubicBezTo>
                    <a:pt x="11436" y="4500"/>
                    <a:pt x="11686" y="3969"/>
                    <a:pt x="11874" y="3469"/>
                  </a:cubicBezTo>
                  <a:cubicBezTo>
                    <a:pt x="12624" y="3562"/>
                    <a:pt x="14249" y="3687"/>
                    <a:pt x="14811" y="3406"/>
                  </a:cubicBezTo>
                  <a:cubicBezTo>
                    <a:pt x="15530" y="3062"/>
                    <a:pt x="15624" y="0"/>
                    <a:pt x="15624" y="0"/>
                  </a:cubicBezTo>
                  <a:cubicBezTo>
                    <a:pt x="14905" y="31"/>
                    <a:pt x="14905" y="31"/>
                    <a:pt x="14905" y="31"/>
                  </a:cubicBezTo>
                  <a:cubicBezTo>
                    <a:pt x="14905" y="281"/>
                    <a:pt x="14374" y="2500"/>
                    <a:pt x="14374" y="2500"/>
                  </a:cubicBezTo>
                  <a:cubicBezTo>
                    <a:pt x="14124" y="2406"/>
                    <a:pt x="11905" y="2062"/>
                    <a:pt x="11593" y="2000"/>
                  </a:cubicBezTo>
                  <a:cubicBezTo>
                    <a:pt x="11280" y="1812"/>
                    <a:pt x="10874" y="1719"/>
                    <a:pt x="10874" y="1719"/>
                  </a:cubicBezTo>
                  <a:cubicBezTo>
                    <a:pt x="10874" y="1719"/>
                    <a:pt x="10374" y="5469"/>
                    <a:pt x="9218" y="7155"/>
                  </a:cubicBezTo>
                  <a:cubicBezTo>
                    <a:pt x="8562" y="7030"/>
                    <a:pt x="7937" y="6874"/>
                    <a:pt x="7406" y="6749"/>
                  </a:cubicBezTo>
                  <a:cubicBezTo>
                    <a:pt x="9030" y="5344"/>
                    <a:pt x="9686" y="1375"/>
                    <a:pt x="9686" y="1375"/>
                  </a:cubicBezTo>
                  <a:cubicBezTo>
                    <a:pt x="9686" y="1375"/>
                    <a:pt x="9061" y="1219"/>
                    <a:pt x="8562" y="1250"/>
                  </a:cubicBezTo>
                  <a:cubicBezTo>
                    <a:pt x="8094" y="1187"/>
                    <a:pt x="5375" y="875"/>
                    <a:pt x="4812" y="1344"/>
                  </a:cubicBezTo>
                  <a:cubicBezTo>
                    <a:pt x="4187" y="1844"/>
                    <a:pt x="3094" y="3500"/>
                    <a:pt x="3094" y="3500"/>
                  </a:cubicBezTo>
                  <a:cubicBezTo>
                    <a:pt x="3719" y="3906"/>
                    <a:pt x="3719" y="3906"/>
                    <a:pt x="3719" y="3906"/>
                  </a:cubicBezTo>
                  <a:cubicBezTo>
                    <a:pt x="3719" y="3906"/>
                    <a:pt x="5156" y="2187"/>
                    <a:pt x="5406" y="2156"/>
                  </a:cubicBezTo>
                  <a:cubicBezTo>
                    <a:pt x="5594" y="2156"/>
                    <a:pt x="6844" y="2312"/>
                    <a:pt x="7469" y="2406"/>
                  </a:cubicBezTo>
                  <a:cubicBezTo>
                    <a:pt x="7156" y="3125"/>
                    <a:pt x="6875" y="3969"/>
                    <a:pt x="6687" y="4312"/>
                  </a:cubicBezTo>
                  <a:cubicBezTo>
                    <a:pt x="6344" y="4906"/>
                    <a:pt x="5125" y="5531"/>
                    <a:pt x="5125" y="5531"/>
                  </a:cubicBezTo>
                  <a:cubicBezTo>
                    <a:pt x="5250" y="6093"/>
                    <a:pt x="5656" y="6499"/>
                    <a:pt x="6000" y="6780"/>
                  </a:cubicBezTo>
                  <a:cubicBezTo>
                    <a:pt x="5969" y="6905"/>
                    <a:pt x="5969" y="7030"/>
                    <a:pt x="5937" y="7124"/>
                  </a:cubicBezTo>
                  <a:cubicBezTo>
                    <a:pt x="3750" y="10374"/>
                    <a:pt x="3750" y="10374"/>
                    <a:pt x="3750" y="10374"/>
                  </a:cubicBezTo>
                  <a:cubicBezTo>
                    <a:pt x="3031" y="9936"/>
                    <a:pt x="469" y="8811"/>
                    <a:pt x="469" y="8811"/>
                  </a:cubicBezTo>
                  <a:cubicBezTo>
                    <a:pt x="0" y="9374"/>
                    <a:pt x="0" y="9374"/>
                    <a:pt x="0" y="9374"/>
                  </a:cubicBezTo>
                  <a:cubicBezTo>
                    <a:pt x="0" y="9374"/>
                    <a:pt x="2906" y="11468"/>
                    <a:pt x="3687" y="11593"/>
                  </a:cubicBezTo>
                  <a:cubicBezTo>
                    <a:pt x="4343" y="11718"/>
                    <a:pt x="7062" y="9061"/>
                    <a:pt x="7812" y="8343"/>
                  </a:cubicBezTo>
                  <a:cubicBezTo>
                    <a:pt x="8187" y="8436"/>
                    <a:pt x="8531" y="8468"/>
                    <a:pt x="8811" y="8499"/>
                  </a:cubicBezTo>
                  <a:cubicBezTo>
                    <a:pt x="9468" y="8624"/>
                    <a:pt x="12218" y="9186"/>
                    <a:pt x="12811" y="9561"/>
                  </a:cubicBezTo>
                  <a:cubicBezTo>
                    <a:pt x="13499" y="9999"/>
                    <a:pt x="16343" y="11999"/>
                    <a:pt x="16343" y="11999"/>
                  </a:cubicBezTo>
                  <a:cubicBezTo>
                    <a:pt x="16905" y="11499"/>
                    <a:pt x="16905" y="11499"/>
                    <a:pt x="16905" y="11499"/>
                  </a:cubicBezTo>
                  <a:cubicBezTo>
                    <a:pt x="16905" y="11499"/>
                    <a:pt x="13843" y="8374"/>
                    <a:pt x="13093" y="8124"/>
                  </a:cubicBezTo>
                </a:path>
              </a:pathLst>
            </a:custGeom>
            <a:solidFill>
              <a:schemeClr val="tx2"/>
            </a:solidFill>
            <a:ln>
              <a:noFill/>
            </a:ln>
            <a:effectLst/>
          </p:spPr>
          <p:txBody>
            <a:bodyPr wrap="none" anchor="ctr"/>
            <a:lstStyle/>
            <a:p>
              <a:endParaRPr lang="en-US"/>
            </a:p>
          </p:txBody>
        </p:sp>
        <p:sp>
          <p:nvSpPr>
            <p:cNvPr id="60" name="Freeform 7">
              <a:extLst>
                <a:ext uri="{FF2B5EF4-FFF2-40B4-BE49-F238E27FC236}">
                  <a16:creationId xmlns:a16="http://schemas.microsoft.com/office/drawing/2014/main" id="{3AA47A90-945F-ED46-B821-4B7429070869}"/>
                </a:ext>
              </a:extLst>
            </p:cNvPr>
            <p:cNvSpPr>
              <a:spLocks noChangeArrowheads="1"/>
            </p:cNvSpPr>
            <p:nvPr/>
          </p:nvSpPr>
          <p:spPr bwMode="auto">
            <a:xfrm rot="20700000">
              <a:off x="5695979" y="4332192"/>
              <a:ext cx="272835" cy="324517"/>
            </a:xfrm>
            <a:custGeom>
              <a:avLst/>
              <a:gdLst>
                <a:gd name="T0" fmla="*/ 312 w 1001"/>
                <a:gd name="T1" fmla="*/ 1156 h 1189"/>
                <a:gd name="T2" fmla="*/ 312 w 1001"/>
                <a:gd name="T3" fmla="*/ 1156 h 1189"/>
                <a:gd name="T4" fmla="*/ 906 w 1001"/>
                <a:gd name="T5" fmla="*/ 1156 h 1189"/>
                <a:gd name="T6" fmla="*/ 969 w 1001"/>
                <a:gd name="T7" fmla="*/ 219 h 1189"/>
                <a:gd name="T8" fmla="*/ 531 w 1001"/>
                <a:gd name="T9" fmla="*/ 125 h 1189"/>
                <a:gd name="T10" fmla="*/ 312 w 1001"/>
                <a:gd name="T11" fmla="*/ 63 h 1189"/>
                <a:gd name="T12" fmla="*/ 62 w 1001"/>
                <a:gd name="T13" fmla="*/ 94 h 1189"/>
                <a:gd name="T14" fmla="*/ 62 w 1001"/>
                <a:gd name="T15" fmla="*/ 344 h 1189"/>
                <a:gd name="T16" fmla="*/ 62 w 1001"/>
                <a:gd name="T17" fmla="*/ 719 h 1189"/>
                <a:gd name="T18" fmla="*/ 375 w 1001"/>
                <a:gd name="T19" fmla="*/ 875 h 1189"/>
                <a:gd name="T20" fmla="*/ 312 w 1001"/>
                <a:gd name="T21" fmla="*/ 1156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1" h="1189">
                  <a:moveTo>
                    <a:pt x="312" y="1156"/>
                  </a:moveTo>
                  <a:lnTo>
                    <a:pt x="312" y="1156"/>
                  </a:lnTo>
                  <a:cubicBezTo>
                    <a:pt x="312" y="1156"/>
                    <a:pt x="906" y="1188"/>
                    <a:pt x="906" y="1156"/>
                  </a:cubicBezTo>
                  <a:cubicBezTo>
                    <a:pt x="906" y="1125"/>
                    <a:pt x="1000" y="313"/>
                    <a:pt x="969" y="219"/>
                  </a:cubicBezTo>
                  <a:cubicBezTo>
                    <a:pt x="906" y="125"/>
                    <a:pt x="719" y="94"/>
                    <a:pt x="531" y="125"/>
                  </a:cubicBezTo>
                  <a:cubicBezTo>
                    <a:pt x="343" y="156"/>
                    <a:pt x="375" y="94"/>
                    <a:pt x="312" y="63"/>
                  </a:cubicBezTo>
                  <a:cubicBezTo>
                    <a:pt x="281" y="31"/>
                    <a:pt x="94" y="0"/>
                    <a:pt x="62" y="94"/>
                  </a:cubicBezTo>
                  <a:cubicBezTo>
                    <a:pt x="31" y="156"/>
                    <a:pt x="62" y="281"/>
                    <a:pt x="62" y="344"/>
                  </a:cubicBezTo>
                  <a:cubicBezTo>
                    <a:pt x="62" y="406"/>
                    <a:pt x="0" y="656"/>
                    <a:pt x="62" y="719"/>
                  </a:cubicBezTo>
                  <a:cubicBezTo>
                    <a:pt x="125" y="813"/>
                    <a:pt x="375" y="875"/>
                    <a:pt x="375" y="875"/>
                  </a:cubicBezTo>
                  <a:lnTo>
                    <a:pt x="312" y="1156"/>
                  </a:lnTo>
                </a:path>
              </a:pathLst>
            </a:custGeom>
            <a:solidFill>
              <a:srgbClr val="F8C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 name="Freeform 8">
              <a:extLst>
                <a:ext uri="{FF2B5EF4-FFF2-40B4-BE49-F238E27FC236}">
                  <a16:creationId xmlns:a16="http://schemas.microsoft.com/office/drawing/2014/main" id="{EDD1A62E-1F3C-D74A-859D-8E890A068C25}"/>
                </a:ext>
              </a:extLst>
            </p:cNvPr>
            <p:cNvSpPr>
              <a:spLocks noChangeArrowheads="1"/>
            </p:cNvSpPr>
            <p:nvPr/>
          </p:nvSpPr>
          <p:spPr bwMode="auto">
            <a:xfrm rot="20700000">
              <a:off x="7000440" y="7401245"/>
              <a:ext cx="485574" cy="272835"/>
            </a:xfrm>
            <a:custGeom>
              <a:avLst/>
              <a:gdLst>
                <a:gd name="T0" fmla="*/ 0 w 1782"/>
                <a:gd name="T1" fmla="*/ 562 h 1001"/>
                <a:gd name="T2" fmla="*/ 0 w 1782"/>
                <a:gd name="T3" fmla="*/ 562 h 1001"/>
                <a:gd name="T4" fmla="*/ 406 w 1782"/>
                <a:gd name="T5" fmla="*/ 1000 h 1001"/>
                <a:gd name="T6" fmla="*/ 750 w 1782"/>
                <a:gd name="T7" fmla="*/ 812 h 1001"/>
                <a:gd name="T8" fmla="*/ 750 w 1782"/>
                <a:gd name="T9" fmla="*/ 687 h 1001"/>
                <a:gd name="T10" fmla="*/ 1218 w 1782"/>
                <a:gd name="T11" fmla="*/ 562 h 1001"/>
                <a:gd name="T12" fmla="*/ 1781 w 1782"/>
                <a:gd name="T13" fmla="*/ 187 h 1001"/>
                <a:gd name="T14" fmla="*/ 1500 w 1782"/>
                <a:gd name="T15" fmla="*/ 31 h 1001"/>
                <a:gd name="T16" fmla="*/ 750 w 1782"/>
                <a:gd name="T17" fmla="*/ 312 h 1001"/>
                <a:gd name="T18" fmla="*/ 343 w 1782"/>
                <a:gd name="T19" fmla="*/ 187 h 1001"/>
                <a:gd name="T20" fmla="*/ 0 w 1782"/>
                <a:gd name="T21" fmla="*/ 562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2" h="1001">
                  <a:moveTo>
                    <a:pt x="0" y="562"/>
                  </a:moveTo>
                  <a:lnTo>
                    <a:pt x="0" y="562"/>
                  </a:lnTo>
                  <a:cubicBezTo>
                    <a:pt x="0" y="562"/>
                    <a:pt x="343" y="1000"/>
                    <a:pt x="406" y="1000"/>
                  </a:cubicBezTo>
                  <a:cubicBezTo>
                    <a:pt x="468" y="1000"/>
                    <a:pt x="750" y="812"/>
                    <a:pt x="750" y="812"/>
                  </a:cubicBezTo>
                  <a:cubicBezTo>
                    <a:pt x="750" y="687"/>
                    <a:pt x="750" y="687"/>
                    <a:pt x="750" y="687"/>
                  </a:cubicBezTo>
                  <a:cubicBezTo>
                    <a:pt x="750" y="687"/>
                    <a:pt x="1031" y="625"/>
                    <a:pt x="1218" y="562"/>
                  </a:cubicBezTo>
                  <a:cubicBezTo>
                    <a:pt x="1437" y="500"/>
                    <a:pt x="1781" y="187"/>
                    <a:pt x="1781" y="187"/>
                  </a:cubicBezTo>
                  <a:cubicBezTo>
                    <a:pt x="1781" y="187"/>
                    <a:pt x="1656" y="0"/>
                    <a:pt x="1500" y="31"/>
                  </a:cubicBezTo>
                  <a:cubicBezTo>
                    <a:pt x="1375" y="31"/>
                    <a:pt x="1000" y="281"/>
                    <a:pt x="750" y="312"/>
                  </a:cubicBezTo>
                  <a:cubicBezTo>
                    <a:pt x="500" y="344"/>
                    <a:pt x="343" y="187"/>
                    <a:pt x="343" y="187"/>
                  </a:cubicBezTo>
                  <a:lnTo>
                    <a:pt x="0" y="562"/>
                  </a:lnTo>
                </a:path>
              </a:pathLst>
            </a:custGeom>
            <a:solidFill>
              <a:schemeClr val="tx2">
                <a:lumMod val="50000"/>
              </a:schemeClr>
            </a:solidFill>
            <a:ln>
              <a:noFill/>
            </a:ln>
            <a:effectLst/>
          </p:spPr>
          <p:txBody>
            <a:bodyPr wrap="none" anchor="ctr"/>
            <a:lstStyle/>
            <a:p>
              <a:endParaRPr lang="en-US"/>
            </a:p>
          </p:txBody>
        </p:sp>
        <p:sp>
          <p:nvSpPr>
            <p:cNvPr id="62" name="Freeform 9">
              <a:extLst>
                <a:ext uri="{FF2B5EF4-FFF2-40B4-BE49-F238E27FC236}">
                  <a16:creationId xmlns:a16="http://schemas.microsoft.com/office/drawing/2014/main" id="{00A191D6-EA91-1046-A46E-C6D611AB2600}"/>
                </a:ext>
              </a:extLst>
            </p:cNvPr>
            <p:cNvSpPr>
              <a:spLocks noChangeArrowheads="1"/>
            </p:cNvSpPr>
            <p:nvPr/>
          </p:nvSpPr>
          <p:spPr bwMode="auto">
            <a:xfrm rot="20700000">
              <a:off x="2275200" y="7914219"/>
              <a:ext cx="400238" cy="451920"/>
            </a:xfrm>
            <a:custGeom>
              <a:avLst/>
              <a:gdLst>
                <a:gd name="T0" fmla="*/ 1469 w 1470"/>
                <a:gd name="T1" fmla="*/ 375 h 1657"/>
                <a:gd name="T2" fmla="*/ 1469 w 1470"/>
                <a:gd name="T3" fmla="*/ 375 h 1657"/>
                <a:gd name="T4" fmla="*/ 938 w 1470"/>
                <a:gd name="T5" fmla="*/ 0 h 1657"/>
                <a:gd name="T6" fmla="*/ 625 w 1470"/>
                <a:gd name="T7" fmla="*/ 406 h 1657"/>
                <a:gd name="T8" fmla="*/ 781 w 1470"/>
                <a:gd name="T9" fmla="*/ 500 h 1657"/>
                <a:gd name="T10" fmla="*/ 344 w 1470"/>
                <a:gd name="T11" fmla="*/ 844 h 1657"/>
                <a:gd name="T12" fmla="*/ 0 w 1470"/>
                <a:gd name="T13" fmla="*/ 1594 h 1657"/>
                <a:gd name="T14" fmla="*/ 438 w 1470"/>
                <a:gd name="T15" fmla="*/ 1500 h 1657"/>
                <a:gd name="T16" fmla="*/ 1031 w 1470"/>
                <a:gd name="T17" fmla="*/ 781 h 1657"/>
                <a:gd name="T18" fmla="*/ 1219 w 1470"/>
                <a:gd name="T19" fmla="*/ 781 h 1657"/>
                <a:gd name="T20" fmla="*/ 1469 w 1470"/>
                <a:gd name="T21" fmla="*/ 37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1657">
                  <a:moveTo>
                    <a:pt x="1469" y="375"/>
                  </a:moveTo>
                  <a:lnTo>
                    <a:pt x="1469" y="375"/>
                  </a:lnTo>
                  <a:cubicBezTo>
                    <a:pt x="938" y="0"/>
                    <a:pt x="938" y="0"/>
                    <a:pt x="938" y="0"/>
                  </a:cubicBezTo>
                  <a:cubicBezTo>
                    <a:pt x="625" y="406"/>
                    <a:pt x="625" y="406"/>
                    <a:pt x="625" y="406"/>
                  </a:cubicBezTo>
                  <a:cubicBezTo>
                    <a:pt x="781" y="500"/>
                    <a:pt x="781" y="500"/>
                    <a:pt x="781" y="500"/>
                  </a:cubicBezTo>
                  <a:cubicBezTo>
                    <a:pt x="781" y="500"/>
                    <a:pt x="469" y="688"/>
                    <a:pt x="344" y="844"/>
                  </a:cubicBezTo>
                  <a:cubicBezTo>
                    <a:pt x="250" y="1031"/>
                    <a:pt x="0" y="1594"/>
                    <a:pt x="0" y="1594"/>
                  </a:cubicBezTo>
                  <a:cubicBezTo>
                    <a:pt x="0" y="1594"/>
                    <a:pt x="281" y="1656"/>
                    <a:pt x="438" y="1500"/>
                  </a:cubicBezTo>
                  <a:cubicBezTo>
                    <a:pt x="531" y="1375"/>
                    <a:pt x="875" y="781"/>
                    <a:pt x="1031" y="781"/>
                  </a:cubicBezTo>
                  <a:cubicBezTo>
                    <a:pt x="1219" y="781"/>
                    <a:pt x="1219" y="781"/>
                    <a:pt x="1219" y="781"/>
                  </a:cubicBezTo>
                  <a:lnTo>
                    <a:pt x="1469" y="375"/>
                  </a:lnTo>
                </a:path>
              </a:pathLst>
            </a:custGeom>
            <a:solidFill>
              <a:schemeClr val="tx2">
                <a:lumMod val="50000"/>
              </a:schemeClr>
            </a:solidFill>
            <a:ln>
              <a:noFill/>
            </a:ln>
            <a:effectLst/>
          </p:spPr>
          <p:txBody>
            <a:bodyPr wrap="none" anchor="ctr"/>
            <a:lstStyle/>
            <a:p>
              <a:endParaRPr lang="en-US"/>
            </a:p>
          </p:txBody>
        </p:sp>
        <p:sp>
          <p:nvSpPr>
            <p:cNvPr id="63" name="Freeform 10">
              <a:extLst>
                <a:ext uri="{FF2B5EF4-FFF2-40B4-BE49-F238E27FC236}">
                  <a16:creationId xmlns:a16="http://schemas.microsoft.com/office/drawing/2014/main" id="{15F7122A-5120-5D44-86AE-82F298B44BFF}"/>
                </a:ext>
              </a:extLst>
            </p:cNvPr>
            <p:cNvSpPr>
              <a:spLocks noChangeArrowheads="1"/>
            </p:cNvSpPr>
            <p:nvPr/>
          </p:nvSpPr>
          <p:spPr bwMode="auto">
            <a:xfrm rot="20700000">
              <a:off x="2850464" y="6316825"/>
              <a:ext cx="306488" cy="383411"/>
            </a:xfrm>
            <a:custGeom>
              <a:avLst/>
              <a:gdLst>
                <a:gd name="T0" fmla="*/ 1125 w 1126"/>
                <a:gd name="T1" fmla="*/ 344 h 1407"/>
                <a:gd name="T2" fmla="*/ 1125 w 1126"/>
                <a:gd name="T3" fmla="*/ 344 h 1407"/>
                <a:gd name="T4" fmla="*/ 906 w 1126"/>
                <a:gd name="T5" fmla="*/ 656 h 1407"/>
                <a:gd name="T6" fmla="*/ 1031 w 1126"/>
                <a:gd name="T7" fmla="*/ 875 h 1407"/>
                <a:gd name="T8" fmla="*/ 906 w 1126"/>
                <a:gd name="T9" fmla="*/ 1125 h 1407"/>
                <a:gd name="T10" fmla="*/ 656 w 1126"/>
                <a:gd name="T11" fmla="*/ 1375 h 1407"/>
                <a:gd name="T12" fmla="*/ 0 w 1126"/>
                <a:gd name="T13" fmla="*/ 1031 h 1407"/>
                <a:gd name="T14" fmla="*/ 219 w 1126"/>
                <a:gd name="T15" fmla="*/ 531 h 1407"/>
                <a:gd name="T16" fmla="*/ 687 w 1126"/>
                <a:gd name="T17" fmla="*/ 62 h 1407"/>
                <a:gd name="T18" fmla="*/ 1125 w 1126"/>
                <a:gd name="T19" fmla="*/ 344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6" h="1407">
                  <a:moveTo>
                    <a:pt x="1125" y="344"/>
                  </a:moveTo>
                  <a:lnTo>
                    <a:pt x="1125" y="344"/>
                  </a:lnTo>
                  <a:cubicBezTo>
                    <a:pt x="1125" y="344"/>
                    <a:pt x="906" y="594"/>
                    <a:pt x="906" y="656"/>
                  </a:cubicBezTo>
                  <a:cubicBezTo>
                    <a:pt x="906" y="719"/>
                    <a:pt x="1031" y="781"/>
                    <a:pt x="1031" y="875"/>
                  </a:cubicBezTo>
                  <a:cubicBezTo>
                    <a:pt x="1031" y="1000"/>
                    <a:pt x="906" y="1125"/>
                    <a:pt x="906" y="1125"/>
                  </a:cubicBezTo>
                  <a:cubicBezTo>
                    <a:pt x="906" y="1125"/>
                    <a:pt x="843" y="1406"/>
                    <a:pt x="656" y="1375"/>
                  </a:cubicBezTo>
                  <a:cubicBezTo>
                    <a:pt x="500" y="1375"/>
                    <a:pt x="0" y="1187"/>
                    <a:pt x="0" y="1031"/>
                  </a:cubicBezTo>
                  <a:cubicBezTo>
                    <a:pt x="0" y="906"/>
                    <a:pt x="31" y="781"/>
                    <a:pt x="219" y="531"/>
                  </a:cubicBezTo>
                  <a:cubicBezTo>
                    <a:pt x="344" y="406"/>
                    <a:pt x="656" y="125"/>
                    <a:pt x="687" y="62"/>
                  </a:cubicBezTo>
                  <a:cubicBezTo>
                    <a:pt x="719" y="0"/>
                    <a:pt x="1125" y="344"/>
                    <a:pt x="1125" y="344"/>
                  </a:cubicBezTo>
                </a:path>
              </a:pathLst>
            </a:custGeom>
            <a:solidFill>
              <a:srgbClr val="F8C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 name="Freeform 11">
              <a:extLst>
                <a:ext uri="{FF2B5EF4-FFF2-40B4-BE49-F238E27FC236}">
                  <a16:creationId xmlns:a16="http://schemas.microsoft.com/office/drawing/2014/main" id="{BC5795CD-7A96-614E-B689-6B17921DAC49}"/>
                </a:ext>
              </a:extLst>
            </p:cNvPr>
            <p:cNvSpPr>
              <a:spLocks noChangeArrowheads="1"/>
            </p:cNvSpPr>
            <p:nvPr/>
          </p:nvSpPr>
          <p:spPr bwMode="auto">
            <a:xfrm rot="20700000">
              <a:off x="3774605" y="5406124"/>
              <a:ext cx="1081724" cy="706726"/>
            </a:xfrm>
            <a:custGeom>
              <a:avLst/>
              <a:gdLst>
                <a:gd name="T0" fmla="*/ 3968 w 3969"/>
                <a:gd name="T1" fmla="*/ 562 h 2595"/>
                <a:gd name="T2" fmla="*/ 3968 w 3969"/>
                <a:gd name="T3" fmla="*/ 562 h 2595"/>
                <a:gd name="T4" fmla="*/ 3968 w 3969"/>
                <a:gd name="T5" fmla="*/ 62 h 2595"/>
                <a:gd name="T6" fmla="*/ 3874 w 3969"/>
                <a:gd name="T7" fmla="*/ 62 h 2595"/>
                <a:gd name="T8" fmla="*/ 3781 w 3969"/>
                <a:gd name="T9" fmla="*/ 0 h 2595"/>
                <a:gd name="T10" fmla="*/ 3437 w 3969"/>
                <a:gd name="T11" fmla="*/ 437 h 2595"/>
                <a:gd name="T12" fmla="*/ 3531 w 3969"/>
                <a:gd name="T13" fmla="*/ 687 h 2595"/>
                <a:gd name="T14" fmla="*/ 2343 w 3969"/>
                <a:gd name="T15" fmla="*/ 1906 h 2595"/>
                <a:gd name="T16" fmla="*/ 844 w 3969"/>
                <a:gd name="T17" fmla="*/ 1750 h 2595"/>
                <a:gd name="T18" fmla="*/ 0 w 3969"/>
                <a:gd name="T19" fmla="*/ 2031 h 2595"/>
                <a:gd name="T20" fmla="*/ 719 w 3969"/>
                <a:gd name="T21" fmla="*/ 2500 h 2595"/>
                <a:gd name="T22" fmla="*/ 3187 w 3969"/>
                <a:gd name="T23" fmla="*/ 1906 h 2595"/>
                <a:gd name="T24" fmla="*/ 3781 w 3969"/>
                <a:gd name="T25" fmla="*/ 750 h 2595"/>
                <a:gd name="T26" fmla="*/ 3968 w 3969"/>
                <a:gd name="T27" fmla="*/ 562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9" h="2595">
                  <a:moveTo>
                    <a:pt x="3968" y="562"/>
                  </a:moveTo>
                  <a:lnTo>
                    <a:pt x="3968" y="562"/>
                  </a:lnTo>
                  <a:cubicBezTo>
                    <a:pt x="3968" y="62"/>
                    <a:pt x="3968" y="62"/>
                    <a:pt x="3968" y="62"/>
                  </a:cubicBezTo>
                  <a:cubicBezTo>
                    <a:pt x="3874" y="62"/>
                    <a:pt x="3874" y="62"/>
                    <a:pt x="3874" y="62"/>
                  </a:cubicBezTo>
                  <a:cubicBezTo>
                    <a:pt x="3781" y="0"/>
                    <a:pt x="3781" y="0"/>
                    <a:pt x="3781" y="0"/>
                  </a:cubicBezTo>
                  <a:cubicBezTo>
                    <a:pt x="3437" y="437"/>
                    <a:pt x="3437" y="437"/>
                    <a:pt x="3437" y="437"/>
                  </a:cubicBezTo>
                  <a:cubicBezTo>
                    <a:pt x="3531" y="687"/>
                    <a:pt x="3531" y="687"/>
                    <a:pt x="3531" y="687"/>
                  </a:cubicBezTo>
                  <a:cubicBezTo>
                    <a:pt x="3499" y="812"/>
                    <a:pt x="3187" y="1750"/>
                    <a:pt x="2343" y="1906"/>
                  </a:cubicBezTo>
                  <a:cubicBezTo>
                    <a:pt x="1407" y="2062"/>
                    <a:pt x="844" y="1750"/>
                    <a:pt x="844" y="1750"/>
                  </a:cubicBezTo>
                  <a:cubicBezTo>
                    <a:pt x="844" y="1750"/>
                    <a:pt x="407" y="1781"/>
                    <a:pt x="0" y="2031"/>
                  </a:cubicBezTo>
                  <a:cubicBezTo>
                    <a:pt x="0" y="2031"/>
                    <a:pt x="282" y="2469"/>
                    <a:pt x="719" y="2500"/>
                  </a:cubicBezTo>
                  <a:cubicBezTo>
                    <a:pt x="1157" y="2562"/>
                    <a:pt x="2531" y="2594"/>
                    <a:pt x="3187" y="1906"/>
                  </a:cubicBezTo>
                  <a:cubicBezTo>
                    <a:pt x="3687" y="1375"/>
                    <a:pt x="3749" y="906"/>
                    <a:pt x="3781" y="750"/>
                  </a:cubicBezTo>
                  <a:lnTo>
                    <a:pt x="3968" y="562"/>
                  </a:lnTo>
                </a:path>
              </a:pathLst>
            </a:custGeom>
            <a:solidFill>
              <a:srgbClr val="E40709"/>
            </a:solidFill>
            <a:ln>
              <a:noFill/>
            </a:ln>
            <a:effectLst/>
          </p:spPr>
          <p:txBody>
            <a:bodyPr wrap="none" anchor="ctr"/>
            <a:lstStyle/>
            <a:p>
              <a:endParaRPr lang="en-US"/>
            </a:p>
          </p:txBody>
        </p:sp>
        <p:sp>
          <p:nvSpPr>
            <p:cNvPr id="65" name="Freeform 12">
              <a:extLst>
                <a:ext uri="{FF2B5EF4-FFF2-40B4-BE49-F238E27FC236}">
                  <a16:creationId xmlns:a16="http://schemas.microsoft.com/office/drawing/2014/main" id="{05FAFDB5-E7B2-9E48-8850-15D0E17E7B25}"/>
                </a:ext>
              </a:extLst>
            </p:cNvPr>
            <p:cNvSpPr>
              <a:spLocks noChangeArrowheads="1"/>
            </p:cNvSpPr>
            <p:nvPr/>
          </p:nvSpPr>
          <p:spPr bwMode="auto">
            <a:xfrm rot="20700000">
              <a:off x="4531230" y="5183594"/>
              <a:ext cx="324517" cy="323316"/>
            </a:xfrm>
            <a:custGeom>
              <a:avLst/>
              <a:gdLst>
                <a:gd name="T0" fmla="*/ 1188 w 1189"/>
                <a:gd name="T1" fmla="*/ 750 h 1188"/>
                <a:gd name="T2" fmla="*/ 1125 w 1189"/>
                <a:gd name="T3" fmla="*/ 375 h 1188"/>
                <a:gd name="T4" fmla="*/ 750 w 1189"/>
                <a:gd name="T5" fmla="*/ 468 h 1188"/>
                <a:gd name="T6" fmla="*/ 188 w 1189"/>
                <a:gd name="T7" fmla="*/ 0 h 1188"/>
                <a:gd name="T8" fmla="*/ 0 w 1189"/>
                <a:gd name="T9" fmla="*/ 406 h 1188"/>
                <a:gd name="T10" fmla="*/ 344 w 1189"/>
                <a:gd name="T11" fmla="*/ 1031 h 1188"/>
                <a:gd name="T12" fmla="*/ 750 w 1189"/>
                <a:gd name="T13" fmla="*/ 500 h 1188"/>
                <a:gd name="T14" fmla="*/ 813 w 1189"/>
                <a:gd name="T15" fmla="*/ 1187 h 1188"/>
                <a:gd name="T16" fmla="*/ 1188 w 1189"/>
                <a:gd name="T17" fmla="*/ 75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9" h="1188">
                  <a:moveTo>
                    <a:pt x="1188" y="750"/>
                  </a:moveTo>
                  <a:lnTo>
                    <a:pt x="1125" y="375"/>
                  </a:lnTo>
                  <a:lnTo>
                    <a:pt x="750" y="468"/>
                  </a:lnTo>
                  <a:lnTo>
                    <a:pt x="188" y="0"/>
                  </a:lnTo>
                  <a:lnTo>
                    <a:pt x="0" y="406"/>
                  </a:lnTo>
                  <a:lnTo>
                    <a:pt x="344" y="1031"/>
                  </a:lnTo>
                  <a:lnTo>
                    <a:pt x="750" y="500"/>
                  </a:lnTo>
                  <a:lnTo>
                    <a:pt x="813" y="1187"/>
                  </a:lnTo>
                  <a:lnTo>
                    <a:pt x="1188" y="750"/>
                  </a:lnTo>
                </a:path>
              </a:pathLst>
            </a:custGeom>
            <a:solidFill>
              <a:srgbClr val="E0EA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 name="Group 4">
            <a:extLst>
              <a:ext uri="{FF2B5EF4-FFF2-40B4-BE49-F238E27FC236}">
                <a16:creationId xmlns:a16="http://schemas.microsoft.com/office/drawing/2014/main" id="{011F7AC2-27B7-5C44-BA55-4EDDFCF03638}"/>
              </a:ext>
            </a:extLst>
          </p:cNvPr>
          <p:cNvGrpSpPr/>
          <p:nvPr/>
        </p:nvGrpSpPr>
        <p:grpSpPr>
          <a:xfrm>
            <a:off x="2686602" y="9861989"/>
            <a:ext cx="4785947" cy="1661993"/>
            <a:chOff x="14869775" y="4177507"/>
            <a:chExt cx="4785947" cy="1661993"/>
          </a:xfrm>
        </p:grpSpPr>
        <p:sp>
          <p:nvSpPr>
            <p:cNvPr id="66" name="TextBox 65">
              <a:extLst>
                <a:ext uri="{FF2B5EF4-FFF2-40B4-BE49-F238E27FC236}">
                  <a16:creationId xmlns:a16="http://schemas.microsoft.com/office/drawing/2014/main" id="{6D6EAA2D-9DED-B74E-90DE-802E3928BB3A}"/>
                </a:ext>
              </a:extLst>
            </p:cNvPr>
            <p:cNvSpPr txBox="1"/>
            <p:nvPr/>
          </p:nvSpPr>
          <p:spPr>
            <a:xfrm>
              <a:off x="14869776" y="4885393"/>
              <a:ext cx="4785946" cy="954107"/>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Ask and answer the “right key strategic questions”</a:t>
              </a:r>
            </a:p>
          </p:txBody>
        </p:sp>
        <p:sp>
          <p:nvSpPr>
            <p:cNvPr id="67" name="TextBox 66">
              <a:extLst>
                <a:ext uri="{FF2B5EF4-FFF2-40B4-BE49-F238E27FC236}">
                  <a16:creationId xmlns:a16="http://schemas.microsoft.com/office/drawing/2014/main" id="{60DF40B1-315F-5F45-9DF9-98B87271441A}"/>
                </a:ext>
              </a:extLst>
            </p:cNvPr>
            <p:cNvSpPr txBox="1"/>
            <p:nvPr/>
          </p:nvSpPr>
          <p:spPr>
            <a:xfrm>
              <a:off x="14869775" y="4177507"/>
              <a:ext cx="4309098" cy="461665"/>
            </a:xfrm>
            <a:prstGeom prst="rect">
              <a:avLst/>
            </a:prstGeom>
            <a:noFill/>
          </p:spPr>
          <p:txBody>
            <a:bodyPr wrap="square" rtlCol="0">
              <a:spAutoFit/>
            </a:body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Step 1</a:t>
              </a:r>
            </a:p>
          </p:txBody>
        </p:sp>
      </p:grpSp>
      <p:grpSp>
        <p:nvGrpSpPr>
          <p:cNvPr id="68" name="Group 67">
            <a:extLst>
              <a:ext uri="{FF2B5EF4-FFF2-40B4-BE49-F238E27FC236}">
                <a16:creationId xmlns:a16="http://schemas.microsoft.com/office/drawing/2014/main" id="{AB80C940-40AD-9543-96D2-E1FC6634CD30}"/>
              </a:ext>
            </a:extLst>
          </p:cNvPr>
          <p:cNvGrpSpPr/>
          <p:nvPr/>
        </p:nvGrpSpPr>
        <p:grpSpPr>
          <a:xfrm>
            <a:off x="8950992" y="8261789"/>
            <a:ext cx="4785947" cy="2092881"/>
            <a:chOff x="14869775" y="4177507"/>
            <a:chExt cx="4785947" cy="2092881"/>
          </a:xfrm>
        </p:grpSpPr>
        <p:sp>
          <p:nvSpPr>
            <p:cNvPr id="69" name="TextBox 68">
              <a:extLst>
                <a:ext uri="{FF2B5EF4-FFF2-40B4-BE49-F238E27FC236}">
                  <a16:creationId xmlns:a16="http://schemas.microsoft.com/office/drawing/2014/main" id="{768B7B71-9C1B-5149-BDB2-32FE669698E4}"/>
                </a:ext>
              </a:extLst>
            </p:cNvPr>
            <p:cNvSpPr txBox="1"/>
            <p:nvPr/>
          </p:nvSpPr>
          <p:spPr>
            <a:xfrm>
              <a:off x="14869776" y="4885393"/>
              <a:ext cx="4785946" cy="1384995"/>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Identify strategies that improve community health AND generate revenue </a:t>
              </a:r>
            </a:p>
          </p:txBody>
        </p:sp>
        <p:sp>
          <p:nvSpPr>
            <p:cNvPr id="70" name="TextBox 69">
              <a:extLst>
                <a:ext uri="{FF2B5EF4-FFF2-40B4-BE49-F238E27FC236}">
                  <a16:creationId xmlns:a16="http://schemas.microsoft.com/office/drawing/2014/main" id="{AF49ECBF-B4BC-4347-8D76-715C71D6057C}"/>
                </a:ext>
              </a:extLst>
            </p:cNvPr>
            <p:cNvSpPr txBox="1"/>
            <p:nvPr/>
          </p:nvSpPr>
          <p:spPr>
            <a:xfrm>
              <a:off x="14869775" y="4177507"/>
              <a:ext cx="4309098" cy="461665"/>
            </a:xfrm>
            <a:prstGeom prst="rect">
              <a:avLst/>
            </a:prstGeom>
            <a:noFill/>
          </p:spPr>
          <p:txBody>
            <a:bodyPr wrap="square" rtlCol="0">
              <a:spAutoFit/>
            </a:body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Step 2</a:t>
              </a:r>
            </a:p>
          </p:txBody>
        </p:sp>
      </p:grpSp>
      <p:grpSp>
        <p:nvGrpSpPr>
          <p:cNvPr id="71" name="Group 70">
            <a:extLst>
              <a:ext uri="{FF2B5EF4-FFF2-40B4-BE49-F238E27FC236}">
                <a16:creationId xmlns:a16="http://schemas.microsoft.com/office/drawing/2014/main" id="{3C048422-62B1-9941-B946-C67FC668F116}"/>
              </a:ext>
            </a:extLst>
          </p:cNvPr>
          <p:cNvGrpSpPr/>
          <p:nvPr/>
        </p:nvGrpSpPr>
        <p:grpSpPr>
          <a:xfrm>
            <a:off x="15081108" y="6536651"/>
            <a:ext cx="6785920" cy="2092881"/>
            <a:chOff x="14869775" y="4177507"/>
            <a:chExt cx="6785920" cy="2092881"/>
          </a:xfrm>
        </p:grpSpPr>
        <p:sp>
          <p:nvSpPr>
            <p:cNvPr id="72" name="TextBox 71">
              <a:extLst>
                <a:ext uri="{FF2B5EF4-FFF2-40B4-BE49-F238E27FC236}">
                  <a16:creationId xmlns:a16="http://schemas.microsoft.com/office/drawing/2014/main" id="{99D2C991-B330-274A-91AE-2E5364DFC976}"/>
                </a:ext>
              </a:extLst>
            </p:cNvPr>
            <p:cNvSpPr txBox="1"/>
            <p:nvPr/>
          </p:nvSpPr>
          <p:spPr>
            <a:xfrm>
              <a:off x="14869776" y="4885393"/>
              <a:ext cx="6785919" cy="1384995"/>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Develop new implementation strategies that address long term community needs as well as help manage through crisis</a:t>
              </a:r>
            </a:p>
          </p:txBody>
        </p:sp>
        <p:sp>
          <p:nvSpPr>
            <p:cNvPr id="73" name="TextBox 72">
              <a:extLst>
                <a:ext uri="{FF2B5EF4-FFF2-40B4-BE49-F238E27FC236}">
                  <a16:creationId xmlns:a16="http://schemas.microsoft.com/office/drawing/2014/main" id="{5DCE206A-4310-F441-9ECA-11A007B3931F}"/>
                </a:ext>
              </a:extLst>
            </p:cNvPr>
            <p:cNvSpPr txBox="1"/>
            <p:nvPr/>
          </p:nvSpPr>
          <p:spPr>
            <a:xfrm>
              <a:off x="14869775" y="4177507"/>
              <a:ext cx="4309098" cy="461665"/>
            </a:xfrm>
            <a:prstGeom prst="rect">
              <a:avLst/>
            </a:prstGeom>
            <a:noFill/>
          </p:spPr>
          <p:txBody>
            <a:bodyPr wrap="square" rtlCol="0">
              <a:spAutoFit/>
            </a:body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Step 3</a:t>
              </a:r>
            </a:p>
          </p:txBody>
        </p:sp>
      </p:grpSp>
      <p:sp>
        <p:nvSpPr>
          <p:cNvPr id="46" name="TextBox 45">
            <a:extLst>
              <a:ext uri="{FF2B5EF4-FFF2-40B4-BE49-F238E27FC236}">
                <a16:creationId xmlns:a16="http://schemas.microsoft.com/office/drawing/2014/main" id="{00E1C02D-5BBE-EF43-96B2-C827E1BB9FC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23980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8E53DF-AD14-5540-ADAF-0FE5E285D8A7}"/>
              </a:ext>
            </a:extLst>
          </p:cNvPr>
          <p:cNvSpPr/>
          <p:nvPr/>
        </p:nvSpPr>
        <p:spPr>
          <a:xfrm>
            <a:off x="0" y="1751540"/>
            <a:ext cx="24377650" cy="9540238"/>
          </a:xfrm>
          <a:prstGeom prst="rect">
            <a:avLst/>
          </a:prstGeom>
          <a:gradFill>
            <a:gsLst>
              <a:gs pos="47000">
                <a:srgbClr val="58AC94"/>
              </a:gs>
              <a:gs pos="23000">
                <a:srgbClr val="71A498"/>
              </a:gs>
              <a:gs pos="0">
                <a:srgbClr val="93AA43">
                  <a:alpha val="95000"/>
                </a:srgbClr>
              </a:gs>
              <a:gs pos="63000">
                <a:schemeClr val="accent1">
                  <a:alpha val="56000"/>
                </a:schemeClr>
              </a:gs>
              <a:gs pos="77000">
                <a:srgbClr val="2198D5"/>
              </a:gs>
              <a:gs pos="90000">
                <a:schemeClr val="accent2">
                  <a:alpha val="8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91828BB-2559-D04A-8229-11068866DDDF}"/>
              </a:ext>
            </a:extLst>
          </p:cNvPr>
          <p:cNvSpPr txBox="1"/>
          <p:nvPr/>
        </p:nvSpPr>
        <p:spPr>
          <a:xfrm>
            <a:off x="1360967" y="12455313"/>
            <a:ext cx="22305232" cy="923330"/>
          </a:xfrm>
          <a:prstGeom prst="rect">
            <a:avLst/>
          </a:prstGeom>
          <a:noFill/>
          <a:ln>
            <a:noFill/>
          </a:ln>
        </p:spPr>
        <p:txBody>
          <a:bodyPr wrap="square" rtlCol="0">
            <a:spAutoFit/>
          </a:bodyPr>
          <a:lstStyle/>
          <a:p>
            <a:pPr algn="r"/>
            <a:r>
              <a:rPr lang="en-US" sz="5400" b="1" dirty="0">
                <a:solidFill>
                  <a:schemeClr val="tx2"/>
                </a:solidFill>
                <a:latin typeface="Arial" panose="020B0604020202020204" pitchFamily="34" charset="0"/>
                <a:ea typeface="Roboto Medium" panose="02000000000000000000" pitchFamily="2" charset="0"/>
                <a:cs typeface="Arial" panose="020B0604020202020204" pitchFamily="34" charset="0"/>
              </a:rPr>
              <a:t>Ask and Answer The “Right Key Strategic Questions”</a:t>
            </a:r>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5" name="Rectangle 4">
            <a:extLst>
              <a:ext uri="{FF2B5EF4-FFF2-40B4-BE49-F238E27FC236}">
                <a16:creationId xmlns:a16="http://schemas.microsoft.com/office/drawing/2014/main" id="{BF42758B-4555-5541-9B1F-A55400F5972F}"/>
              </a:ext>
            </a:extLst>
          </p:cNvPr>
          <p:cNvSpPr/>
          <p:nvPr/>
        </p:nvSpPr>
        <p:spPr>
          <a:xfrm>
            <a:off x="1360967" y="2902642"/>
            <a:ext cx="21413973" cy="9273376"/>
          </a:xfrm>
          <a:prstGeom prst="rect">
            <a:avLst/>
          </a:prstGeom>
          <a:solidFill>
            <a:schemeClr val="bg1"/>
          </a:solidFill>
          <a:effectLst>
            <a:outerShdw blurRad="2667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4C8327E-580E-9C4E-9E76-802AB1E0849F}"/>
              </a:ext>
            </a:extLst>
          </p:cNvPr>
          <p:cNvSpPr txBox="1"/>
          <p:nvPr/>
        </p:nvSpPr>
        <p:spPr>
          <a:xfrm>
            <a:off x="2859467" y="3892177"/>
            <a:ext cx="17491247" cy="7294305"/>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How do community hospitals survive financially given the devastating financial losses to serve another day?</a:t>
            </a:r>
          </a:p>
          <a:p>
            <a:pPr marL="571500" indent="-571500">
              <a:buFont typeface="Arial" panose="020B0604020202020204" pitchFamily="34" charset="0"/>
              <a:buChar char="•"/>
            </a:pPr>
            <a:endPar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How can hospitals address the social determinants of health in a manner that achieves a return on investment? </a:t>
            </a:r>
          </a:p>
          <a:p>
            <a:pPr marL="571500" indent="-571500">
              <a:buFont typeface="Arial" panose="020B0604020202020204" pitchFamily="34" charset="0"/>
              <a:buChar char="•"/>
            </a:pPr>
            <a:endPar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How do we address the poverty pandemic and the undertreatment pandemic in our communities as well as the disease pandemic that caused them? </a:t>
            </a:r>
          </a:p>
          <a:p>
            <a:pPr marL="571500" indent="-571500">
              <a:buFont typeface="Arial" panose="020B0604020202020204" pitchFamily="34" charset="0"/>
              <a:buChar char="•"/>
            </a:pPr>
            <a:endPar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How do we deal with infectious disease as a chronic condition? </a:t>
            </a:r>
          </a:p>
          <a:p>
            <a:pPr marL="571500" indent="-571500">
              <a:buFont typeface="Arial" panose="020B0604020202020204" pitchFamily="34" charset="0"/>
              <a:buChar char="•"/>
            </a:pPr>
            <a:endPar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How can communities leverage health literacy to  prevent further pandemics and mobilize resources if necessary, in the in the event of future disasters? </a:t>
            </a:r>
          </a:p>
        </p:txBody>
      </p:sp>
      <p:sp>
        <p:nvSpPr>
          <p:cNvPr id="10" name="TextBox 9">
            <a:extLst>
              <a:ext uri="{FF2B5EF4-FFF2-40B4-BE49-F238E27FC236}">
                <a16:creationId xmlns:a16="http://schemas.microsoft.com/office/drawing/2014/main" id="{6E40DF98-2906-8B43-8AD0-A60FB43BED79}"/>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68918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91828BB-2559-D04A-8229-11068866DDDF}"/>
              </a:ext>
            </a:extLst>
          </p:cNvPr>
          <p:cNvSpPr txBox="1"/>
          <p:nvPr/>
        </p:nvSpPr>
        <p:spPr>
          <a:xfrm>
            <a:off x="1360967" y="12455313"/>
            <a:ext cx="22305232" cy="769441"/>
          </a:xfrm>
          <a:prstGeom prst="rect">
            <a:avLst/>
          </a:prstGeom>
          <a:noFill/>
          <a:ln>
            <a:noFill/>
          </a:ln>
        </p:spPr>
        <p:txBody>
          <a:bodyPr wrap="square" rtlCol="0">
            <a:spAutoFit/>
          </a:bodyPr>
          <a:lstStyle/>
          <a:p>
            <a:pPr algn="r"/>
            <a:r>
              <a:rPr lang="en-US" sz="4400" b="1" dirty="0">
                <a:solidFill>
                  <a:schemeClr val="tx2"/>
                </a:solidFill>
                <a:latin typeface="Arial" panose="020B0604020202020204" pitchFamily="34" charset="0"/>
                <a:ea typeface="Roboto Medium" panose="02000000000000000000" pitchFamily="2" charset="0"/>
                <a:cs typeface="Arial" panose="020B0604020202020204" pitchFamily="34" charset="0"/>
              </a:rPr>
              <a:t>Identify Strategies That Generate Revenue AND Address Community Health Needs </a:t>
            </a:r>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4" name="Rectangle 13">
            <a:extLst>
              <a:ext uri="{FF2B5EF4-FFF2-40B4-BE49-F238E27FC236}">
                <a16:creationId xmlns:a16="http://schemas.microsoft.com/office/drawing/2014/main" id="{202D1DBC-FAC0-4644-BB2F-1D60D1179D09}"/>
              </a:ext>
            </a:extLst>
          </p:cNvPr>
          <p:cNvSpPr/>
          <p:nvPr/>
        </p:nvSpPr>
        <p:spPr>
          <a:xfrm>
            <a:off x="0" y="1751540"/>
            <a:ext cx="24377650" cy="9540238"/>
          </a:xfrm>
          <a:prstGeom prst="rect">
            <a:avLst/>
          </a:prstGeom>
          <a:gradFill>
            <a:gsLst>
              <a:gs pos="47000">
                <a:srgbClr val="58AC94"/>
              </a:gs>
              <a:gs pos="23000">
                <a:srgbClr val="71A498"/>
              </a:gs>
              <a:gs pos="0">
                <a:srgbClr val="93AA43">
                  <a:alpha val="95000"/>
                </a:srgbClr>
              </a:gs>
              <a:gs pos="63000">
                <a:schemeClr val="accent1">
                  <a:alpha val="56000"/>
                </a:schemeClr>
              </a:gs>
              <a:gs pos="77000">
                <a:srgbClr val="2198D5"/>
              </a:gs>
              <a:gs pos="90000">
                <a:schemeClr val="accent2">
                  <a:alpha val="8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42758B-4555-5541-9B1F-A55400F5972F}"/>
              </a:ext>
            </a:extLst>
          </p:cNvPr>
          <p:cNvSpPr/>
          <p:nvPr/>
        </p:nvSpPr>
        <p:spPr>
          <a:xfrm>
            <a:off x="1360967" y="2902642"/>
            <a:ext cx="21413973" cy="9273376"/>
          </a:xfrm>
          <a:prstGeom prst="rect">
            <a:avLst/>
          </a:prstGeom>
          <a:solidFill>
            <a:schemeClr val="bg1"/>
          </a:solidFill>
          <a:effectLst>
            <a:outerShdw blurRad="2667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4C8327E-580E-9C4E-9E76-802AB1E0849F}"/>
              </a:ext>
            </a:extLst>
          </p:cNvPr>
          <p:cNvSpPr txBox="1"/>
          <p:nvPr/>
        </p:nvSpPr>
        <p:spPr>
          <a:xfrm>
            <a:off x="2859467" y="4043640"/>
            <a:ext cx="17491247" cy="7248138"/>
          </a:xfrm>
          <a:prstGeom prst="rect">
            <a:avLst/>
          </a:prstGeom>
          <a:noFill/>
        </p:spPr>
        <p:txBody>
          <a:bodyPr wrap="square" rtlCol="0">
            <a:spAutoFit/>
          </a:bodyPr>
          <a:lstStyle/>
          <a:p>
            <a:r>
              <a:rPr lang="en-US" sz="3600" b="1" i="1" dirty="0">
                <a:solidFill>
                  <a:srgbClr val="71A498"/>
                </a:solidFill>
                <a:latin typeface="Lato Light" panose="020F0502020204030203" pitchFamily="34" charset="0"/>
                <a:ea typeface="Lato Light" panose="020F0502020204030203" pitchFamily="34" charset="0"/>
                <a:cs typeface="Lato Light" panose="020F0502020204030203" pitchFamily="34" charset="0"/>
              </a:rPr>
              <a:t>Invest in remote monitoring</a:t>
            </a: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New Medicare rules now provide reimbursement for remote monitoring</a:t>
            </a: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HIPAA regulations have been relaxed</a:t>
            </a: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Apply for federal grants</a:t>
            </a: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(FCC, USDA and HRSA) provide resources to support telemedicine.  </a:t>
            </a: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Deploy a portion your furloughed clinical staff to monitor patients with chronic diseases</a:t>
            </a: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Achieve a return on investment</a:t>
            </a: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Offers opportunity to refer patients for needed treatments or emergency intervention</a:t>
            </a:r>
          </a:p>
        </p:txBody>
      </p:sp>
      <p:sp>
        <p:nvSpPr>
          <p:cNvPr id="9" name="TextBox 8">
            <a:extLst>
              <a:ext uri="{FF2B5EF4-FFF2-40B4-BE49-F238E27FC236}">
                <a16:creationId xmlns:a16="http://schemas.microsoft.com/office/drawing/2014/main" id="{D6D686D8-8B40-2744-8C9D-12DFF8F32586}"/>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939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91828BB-2559-D04A-8229-11068866DDDF}"/>
              </a:ext>
            </a:extLst>
          </p:cNvPr>
          <p:cNvSpPr txBox="1"/>
          <p:nvPr/>
        </p:nvSpPr>
        <p:spPr>
          <a:xfrm>
            <a:off x="1360967" y="12455313"/>
            <a:ext cx="22305232" cy="769441"/>
          </a:xfrm>
          <a:prstGeom prst="rect">
            <a:avLst/>
          </a:prstGeom>
          <a:noFill/>
          <a:ln>
            <a:noFill/>
          </a:ln>
        </p:spPr>
        <p:txBody>
          <a:bodyPr wrap="square" rtlCol="0">
            <a:spAutoFit/>
          </a:bodyPr>
          <a:lstStyle/>
          <a:p>
            <a:pPr algn="r"/>
            <a:r>
              <a:rPr lang="en-US" sz="4400" b="1" dirty="0">
                <a:solidFill>
                  <a:schemeClr val="tx2"/>
                </a:solidFill>
                <a:latin typeface="Arial" panose="020B0604020202020204" pitchFamily="34" charset="0"/>
                <a:ea typeface="Roboto Medium" panose="02000000000000000000" pitchFamily="2" charset="0"/>
                <a:cs typeface="Arial" panose="020B0604020202020204" pitchFamily="34" charset="0"/>
              </a:rPr>
              <a:t>Identify Strategies That Generate Revenue AND Address Community Health Needs </a:t>
            </a:r>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4" name="Rectangle 13">
            <a:extLst>
              <a:ext uri="{FF2B5EF4-FFF2-40B4-BE49-F238E27FC236}">
                <a16:creationId xmlns:a16="http://schemas.microsoft.com/office/drawing/2014/main" id="{202D1DBC-FAC0-4644-BB2F-1D60D1179D09}"/>
              </a:ext>
            </a:extLst>
          </p:cNvPr>
          <p:cNvSpPr/>
          <p:nvPr/>
        </p:nvSpPr>
        <p:spPr>
          <a:xfrm>
            <a:off x="0" y="1751540"/>
            <a:ext cx="24377650" cy="9540238"/>
          </a:xfrm>
          <a:prstGeom prst="rect">
            <a:avLst/>
          </a:prstGeom>
          <a:gradFill>
            <a:gsLst>
              <a:gs pos="47000">
                <a:srgbClr val="58AC94"/>
              </a:gs>
              <a:gs pos="23000">
                <a:srgbClr val="71A498"/>
              </a:gs>
              <a:gs pos="0">
                <a:srgbClr val="93AA43">
                  <a:alpha val="95000"/>
                </a:srgbClr>
              </a:gs>
              <a:gs pos="63000">
                <a:schemeClr val="accent1">
                  <a:alpha val="56000"/>
                </a:schemeClr>
              </a:gs>
              <a:gs pos="77000">
                <a:srgbClr val="2198D5"/>
              </a:gs>
              <a:gs pos="90000">
                <a:schemeClr val="accent2">
                  <a:alpha val="8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42758B-4555-5541-9B1F-A55400F5972F}"/>
              </a:ext>
            </a:extLst>
          </p:cNvPr>
          <p:cNvSpPr/>
          <p:nvPr/>
        </p:nvSpPr>
        <p:spPr>
          <a:xfrm>
            <a:off x="1360967" y="2902642"/>
            <a:ext cx="21413973" cy="9273376"/>
          </a:xfrm>
          <a:prstGeom prst="rect">
            <a:avLst/>
          </a:prstGeom>
          <a:solidFill>
            <a:schemeClr val="bg1"/>
          </a:solidFill>
          <a:effectLst>
            <a:outerShdw blurRad="2667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4C8327E-580E-9C4E-9E76-802AB1E0849F}"/>
              </a:ext>
            </a:extLst>
          </p:cNvPr>
          <p:cNvSpPr txBox="1"/>
          <p:nvPr/>
        </p:nvSpPr>
        <p:spPr>
          <a:xfrm>
            <a:off x="2859467" y="4043640"/>
            <a:ext cx="17491247" cy="6232475"/>
          </a:xfrm>
          <a:prstGeom prst="rect">
            <a:avLst/>
          </a:prstGeom>
          <a:noFill/>
        </p:spPr>
        <p:txBody>
          <a:bodyPr wrap="square" rtlCol="0">
            <a:spAutoFit/>
          </a:bodyPr>
          <a:lstStyle/>
          <a:p>
            <a:r>
              <a:rPr lang="en-US" sz="3600" b="1" i="1" dirty="0">
                <a:solidFill>
                  <a:srgbClr val="71A498"/>
                </a:solidFill>
                <a:latin typeface="Lato Light" panose="020F0502020204030203" pitchFamily="34" charset="0"/>
                <a:ea typeface="Lato Light" panose="020F0502020204030203" pitchFamily="34" charset="0"/>
                <a:cs typeface="Lato Light" panose="020F0502020204030203" pitchFamily="34" charset="0"/>
              </a:rPr>
              <a:t>Create a “Medical Reserve Corps”</a:t>
            </a:r>
          </a:p>
          <a:p>
            <a:endParaRPr lang="en-US" sz="3600" b="1" i="1" dirty="0">
              <a:solidFill>
                <a:srgbClr val="71A498"/>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Identify and train staff that can be deployed in an emergency</a:t>
            </a:r>
          </a:p>
          <a:p>
            <a:pPr marL="571500" indent="-571500">
              <a:spcBef>
                <a:spcPts val="1800"/>
              </a:spcBef>
              <a:buFont typeface="Arial" panose="020B0604020202020204" pitchFamily="34" charset="0"/>
              <a:buChar char="•"/>
            </a:pPr>
            <a:endPar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Send staff to other areas of the country that are willing to pay a premium for medical professionals</a:t>
            </a:r>
          </a:p>
          <a:p>
            <a:pPr marL="571500" indent="-571500">
              <a:spcBef>
                <a:spcPts val="1800"/>
              </a:spcBef>
              <a:buFont typeface="Arial" panose="020B0604020202020204" pitchFamily="34" charset="0"/>
              <a:buChar char="•"/>
            </a:pPr>
            <a:endPar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spcBef>
                <a:spcPts val="1800"/>
              </a:spcBef>
              <a:buFont typeface="Arial" panose="020B0604020202020204" pitchFamily="34" charset="0"/>
              <a:buChar char="•"/>
            </a:pPr>
            <a:r>
              <a:rPr lang="en-US" sz="3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This is a strategy that could keep people employed but also generate some marginal revenue for the hospital</a:t>
            </a:r>
          </a:p>
        </p:txBody>
      </p:sp>
      <p:sp>
        <p:nvSpPr>
          <p:cNvPr id="9" name="TextBox 8">
            <a:extLst>
              <a:ext uri="{FF2B5EF4-FFF2-40B4-BE49-F238E27FC236}">
                <a16:creationId xmlns:a16="http://schemas.microsoft.com/office/drawing/2014/main" id="{A082A793-7BAA-1A44-8583-D5B4AD64B0EE}"/>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043769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91828BB-2559-D04A-8229-11068866DDDF}"/>
              </a:ext>
            </a:extLst>
          </p:cNvPr>
          <p:cNvSpPr txBox="1"/>
          <p:nvPr/>
        </p:nvSpPr>
        <p:spPr>
          <a:xfrm>
            <a:off x="1360967" y="12455313"/>
            <a:ext cx="22305232" cy="769441"/>
          </a:xfrm>
          <a:prstGeom prst="rect">
            <a:avLst/>
          </a:prstGeom>
          <a:noFill/>
          <a:ln>
            <a:noFill/>
          </a:ln>
        </p:spPr>
        <p:txBody>
          <a:bodyPr wrap="square" rtlCol="0">
            <a:spAutoFit/>
          </a:bodyPr>
          <a:lstStyle/>
          <a:p>
            <a:pPr algn="r"/>
            <a:r>
              <a:rPr lang="en-US" sz="4400" b="1" dirty="0">
                <a:solidFill>
                  <a:schemeClr val="tx2"/>
                </a:solidFill>
                <a:latin typeface="Arial" panose="020B0604020202020204" pitchFamily="34" charset="0"/>
                <a:ea typeface="Roboto Medium" panose="02000000000000000000" pitchFamily="2" charset="0"/>
                <a:cs typeface="Arial" panose="020B0604020202020204" pitchFamily="34" charset="0"/>
              </a:rPr>
              <a:t>Invest In an IT Portal To Organize Regional Assets and Coordinate Interventions</a:t>
            </a:r>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4" name="Rectangle 13">
            <a:extLst>
              <a:ext uri="{FF2B5EF4-FFF2-40B4-BE49-F238E27FC236}">
                <a16:creationId xmlns:a16="http://schemas.microsoft.com/office/drawing/2014/main" id="{202D1DBC-FAC0-4644-BB2F-1D60D1179D09}"/>
              </a:ext>
            </a:extLst>
          </p:cNvPr>
          <p:cNvSpPr/>
          <p:nvPr/>
        </p:nvSpPr>
        <p:spPr>
          <a:xfrm>
            <a:off x="0" y="1751540"/>
            <a:ext cx="24377650" cy="9540238"/>
          </a:xfrm>
          <a:prstGeom prst="rect">
            <a:avLst/>
          </a:prstGeom>
          <a:gradFill>
            <a:gsLst>
              <a:gs pos="47000">
                <a:srgbClr val="58AC94"/>
              </a:gs>
              <a:gs pos="23000">
                <a:srgbClr val="71A498"/>
              </a:gs>
              <a:gs pos="0">
                <a:srgbClr val="93AA43">
                  <a:alpha val="95000"/>
                </a:srgbClr>
              </a:gs>
              <a:gs pos="63000">
                <a:schemeClr val="accent1">
                  <a:alpha val="56000"/>
                </a:schemeClr>
              </a:gs>
              <a:gs pos="77000">
                <a:srgbClr val="2198D5"/>
              </a:gs>
              <a:gs pos="90000">
                <a:schemeClr val="accent2">
                  <a:alpha val="8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42758B-4555-5541-9B1F-A55400F5972F}"/>
              </a:ext>
            </a:extLst>
          </p:cNvPr>
          <p:cNvSpPr/>
          <p:nvPr/>
        </p:nvSpPr>
        <p:spPr>
          <a:xfrm>
            <a:off x="1360967" y="2902642"/>
            <a:ext cx="21413973" cy="9273376"/>
          </a:xfrm>
          <a:prstGeom prst="rect">
            <a:avLst/>
          </a:prstGeom>
          <a:solidFill>
            <a:schemeClr val="bg1"/>
          </a:solidFill>
          <a:effectLst>
            <a:outerShdw blurRad="2667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4C8327E-580E-9C4E-9E76-802AB1E0849F}"/>
              </a:ext>
            </a:extLst>
          </p:cNvPr>
          <p:cNvSpPr txBox="1"/>
          <p:nvPr/>
        </p:nvSpPr>
        <p:spPr>
          <a:xfrm>
            <a:off x="2859467" y="4043640"/>
            <a:ext cx="17491247" cy="7263527"/>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Act as a platform for gathering information, engaging citizens and tracking individual and program data</a:t>
            </a:r>
          </a:p>
          <a:p>
            <a:pPr marL="571500" indent="-571500">
              <a:spcBef>
                <a:spcPts val="1200"/>
              </a:spcBef>
              <a:buFont typeface="Arial" panose="020B0604020202020204" pitchFamily="34" charset="0"/>
              <a:buChar char="•"/>
            </a:pPr>
            <a:r>
              <a:rPr lang="en-US" sz="32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Organize potential donations, such as creating a virtual stockpile of food, medical or protective equipment</a:t>
            </a:r>
          </a:p>
          <a:p>
            <a:pPr marL="571500" indent="-571500">
              <a:spcBef>
                <a:spcPts val="1200"/>
              </a:spcBef>
              <a:buFont typeface="Arial" panose="020B0604020202020204" pitchFamily="34" charset="0"/>
              <a:buChar char="•"/>
            </a:pPr>
            <a:r>
              <a:rPr lang="en-US" sz="32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Establish a team of health literate volunteers and/or community health workers can promote healthy lifestyles and save valuable time in an emergency situation</a:t>
            </a:r>
          </a:p>
          <a:p>
            <a:pPr marL="571500" indent="-571500">
              <a:spcBef>
                <a:spcPts val="1200"/>
              </a:spcBef>
              <a:buFont typeface="Arial" panose="020B0604020202020204" pitchFamily="34" charset="0"/>
              <a:buChar char="•"/>
            </a:pPr>
            <a:r>
              <a:rPr lang="en-US" sz="32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Create a community resource that can disseminate information and engage individuals to mobilize for action </a:t>
            </a:r>
          </a:p>
          <a:p>
            <a:pPr marL="571500" indent="-571500">
              <a:spcBef>
                <a:spcPts val="1200"/>
              </a:spcBef>
              <a:buFont typeface="Arial" panose="020B0604020202020204" pitchFamily="34" charset="0"/>
              <a:buChar char="•"/>
            </a:pPr>
            <a:r>
              <a:rPr lang="en-US" sz="32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Offer educational tools through a virtual learning management system that individuals can access on their smart phones </a:t>
            </a:r>
          </a:p>
          <a:p>
            <a:pPr marL="571500" indent="-571500">
              <a:spcBef>
                <a:spcPts val="1200"/>
              </a:spcBef>
              <a:buFont typeface="Arial" panose="020B0604020202020204" pitchFamily="34" charset="0"/>
              <a:buChar char="•"/>
            </a:pPr>
            <a:r>
              <a:rPr lang="en-US" sz="32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Augment your wellness activities health education with the Force for Health GO app for images and locations to trigger healthier choices, resources, learning or behaviors throughout the community using QR codes</a:t>
            </a:r>
          </a:p>
        </p:txBody>
      </p:sp>
      <p:sp>
        <p:nvSpPr>
          <p:cNvPr id="9" name="TextBox 8">
            <a:extLst>
              <a:ext uri="{FF2B5EF4-FFF2-40B4-BE49-F238E27FC236}">
                <a16:creationId xmlns:a16="http://schemas.microsoft.com/office/drawing/2014/main" id="{973D2D10-60B5-BD49-838B-D4483AA1E721}"/>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7587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8" name="TextBox 17">
            <a:extLst>
              <a:ext uri="{FF2B5EF4-FFF2-40B4-BE49-F238E27FC236}">
                <a16:creationId xmlns:a16="http://schemas.microsoft.com/office/drawing/2014/main" id="{7CA59468-387D-5A45-981D-539172F2B499}"/>
              </a:ext>
            </a:extLst>
          </p:cNvPr>
          <p:cNvSpPr txBox="1"/>
          <p:nvPr/>
        </p:nvSpPr>
        <p:spPr>
          <a:xfrm>
            <a:off x="13289278" y="11899019"/>
            <a:ext cx="10376921" cy="1200329"/>
          </a:xfrm>
          <a:prstGeom prst="rect">
            <a:avLst/>
          </a:prstGeom>
          <a:noFill/>
          <a:ln>
            <a:noFill/>
          </a:ln>
        </p:spPr>
        <p:txBody>
          <a:bodyPr wrap="square" rtlCol="0">
            <a:spAutoFit/>
          </a:bodyPr>
          <a:lstStyle/>
          <a:p>
            <a:pPr algn="r"/>
            <a:r>
              <a:rPr lang="en-US" sz="3600" b="1" dirty="0">
                <a:solidFill>
                  <a:schemeClr val="tx2"/>
                </a:solidFill>
                <a:latin typeface="Arial" panose="020B0604020202020204" pitchFamily="34" charset="0"/>
                <a:ea typeface="Roboto Medium" panose="02000000000000000000" pitchFamily="2" charset="0"/>
                <a:cs typeface="Arial" panose="020B0604020202020204" pitchFamily="34" charset="0"/>
              </a:rPr>
              <a:t>Invest In an IT Portal To Organize Regional Assets and Coordinate Interventions</a:t>
            </a:r>
          </a:p>
        </p:txBody>
      </p:sp>
      <p:grpSp>
        <p:nvGrpSpPr>
          <p:cNvPr id="21" name="Group 20">
            <a:extLst>
              <a:ext uri="{FF2B5EF4-FFF2-40B4-BE49-F238E27FC236}">
                <a16:creationId xmlns:a16="http://schemas.microsoft.com/office/drawing/2014/main" id="{9CDE656B-360B-8D4E-9AE1-B82953204985}"/>
              </a:ext>
            </a:extLst>
          </p:cNvPr>
          <p:cNvGrpSpPr/>
          <p:nvPr/>
        </p:nvGrpSpPr>
        <p:grpSpPr>
          <a:xfrm>
            <a:off x="14321938" y="2394825"/>
            <a:ext cx="8177475" cy="2549162"/>
            <a:chOff x="11853058" y="973212"/>
            <a:chExt cx="8177475" cy="1301842"/>
          </a:xfrm>
        </p:grpSpPr>
        <p:sp>
          <p:nvSpPr>
            <p:cNvPr id="22" name="TextBox 21">
              <a:extLst>
                <a:ext uri="{FF2B5EF4-FFF2-40B4-BE49-F238E27FC236}">
                  <a16:creationId xmlns:a16="http://schemas.microsoft.com/office/drawing/2014/main" id="{9AA8F16D-83BC-6A46-97A1-62A74642E6FF}"/>
                </a:ext>
              </a:extLst>
            </p:cNvPr>
            <p:cNvSpPr txBox="1"/>
            <p:nvPr/>
          </p:nvSpPr>
          <p:spPr>
            <a:xfrm>
              <a:off x="11853058" y="1944976"/>
              <a:ext cx="8177475" cy="330078"/>
            </a:xfrm>
            <a:prstGeom prst="rect">
              <a:avLst/>
            </a:prstGeom>
            <a:noFill/>
          </p:spPr>
          <p:txBody>
            <a:bodyPr wrap="square" rtlCol="0">
              <a:spAutoFit/>
            </a:bodyPr>
            <a:lstStyle/>
            <a:p>
              <a:r>
                <a:rPr lang="en-US" sz="36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Text</a:t>
              </a:r>
            </a:p>
          </p:txBody>
        </p:sp>
        <p:sp>
          <p:nvSpPr>
            <p:cNvPr id="23" name="TextBox 22">
              <a:extLst>
                <a:ext uri="{FF2B5EF4-FFF2-40B4-BE49-F238E27FC236}">
                  <a16:creationId xmlns:a16="http://schemas.microsoft.com/office/drawing/2014/main" id="{DA2846C4-A9AD-3D4C-87F9-1C864E7A8BEE}"/>
                </a:ext>
              </a:extLst>
            </p:cNvPr>
            <p:cNvSpPr txBox="1"/>
            <p:nvPr/>
          </p:nvSpPr>
          <p:spPr>
            <a:xfrm>
              <a:off x="11859929" y="973212"/>
              <a:ext cx="8170604" cy="927360"/>
            </a:xfrm>
            <a:prstGeom prst="rect">
              <a:avLst/>
            </a:prstGeom>
            <a:noFill/>
          </p:spPr>
          <p:txBody>
            <a:bodyPr wrap="square" rtlCol="0">
              <a:spAutoFit/>
            </a:bodyPr>
            <a:lstStyle/>
            <a:p>
              <a:r>
                <a:rPr lang="en-US" sz="2800" b="1" dirty="0">
                  <a:solidFill>
                    <a:srgbClr val="406D6B"/>
                  </a:solidFill>
                  <a:latin typeface="Arial" panose="020B0604020202020204" pitchFamily="34" charset="0"/>
                  <a:ea typeface="Lato Light" panose="020F0502020204030203" pitchFamily="34" charset="0"/>
                  <a:cs typeface="Arial" panose="020B0604020202020204" pitchFamily="34" charset="0"/>
                </a:rPr>
                <a:t>Act as a platform for gathering information, engaging citizens and tracking individual and program data</a:t>
              </a:r>
            </a:p>
            <a:p>
              <a:endParaRPr lang="en-US" sz="2800" b="1" dirty="0">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1AF280BE-1A62-1A40-8DE5-C1F5B5FA124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A screenshot of text&#10;&#10;Description automatically generated">
            <a:extLst>
              <a:ext uri="{FF2B5EF4-FFF2-40B4-BE49-F238E27FC236}">
                <a16:creationId xmlns:a16="http://schemas.microsoft.com/office/drawing/2014/main" id="{3595FB7D-BC26-6543-90C9-11A20EAF6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310" y="3236311"/>
            <a:ext cx="11298515" cy="8728149"/>
          </a:xfrm>
          <a:prstGeom prst="rect">
            <a:avLst/>
          </a:prstGeom>
          <a:ln>
            <a:solidFill>
              <a:srgbClr val="B13B3E"/>
            </a:solidFill>
          </a:ln>
          <a:effectLst>
            <a:outerShdw blurRad="152400" dist="114300" dir="8040000" algn="ctr" rotWithShape="0">
              <a:schemeClr val="tx1">
                <a:lumMod val="75000"/>
                <a:lumOff val="25000"/>
              </a:schemeClr>
            </a:outerShdw>
          </a:effectLst>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2427094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8" name="TextBox 17">
            <a:extLst>
              <a:ext uri="{FF2B5EF4-FFF2-40B4-BE49-F238E27FC236}">
                <a16:creationId xmlns:a16="http://schemas.microsoft.com/office/drawing/2014/main" id="{7CA59468-387D-5A45-981D-539172F2B499}"/>
              </a:ext>
            </a:extLst>
          </p:cNvPr>
          <p:cNvSpPr txBox="1"/>
          <p:nvPr/>
        </p:nvSpPr>
        <p:spPr>
          <a:xfrm>
            <a:off x="13289278" y="11899019"/>
            <a:ext cx="10376921" cy="1200329"/>
          </a:xfrm>
          <a:prstGeom prst="rect">
            <a:avLst/>
          </a:prstGeom>
          <a:noFill/>
          <a:ln>
            <a:noFill/>
          </a:ln>
        </p:spPr>
        <p:txBody>
          <a:bodyPr wrap="square" rtlCol="0">
            <a:spAutoFit/>
          </a:bodyPr>
          <a:lstStyle/>
          <a:p>
            <a:pPr algn="r"/>
            <a:r>
              <a:rPr lang="en-US" sz="3600" b="1" dirty="0">
                <a:solidFill>
                  <a:schemeClr val="tx2"/>
                </a:solidFill>
                <a:latin typeface="Arial" panose="020B0604020202020204" pitchFamily="34" charset="0"/>
                <a:ea typeface="Roboto Medium" panose="02000000000000000000" pitchFamily="2" charset="0"/>
                <a:cs typeface="Arial" panose="020B0604020202020204" pitchFamily="34" charset="0"/>
              </a:rPr>
              <a:t>Invest In an IT Portal To Organize Regional Assets and Coordinate Interventions</a:t>
            </a:r>
          </a:p>
        </p:txBody>
      </p:sp>
      <p:grpSp>
        <p:nvGrpSpPr>
          <p:cNvPr id="21" name="Group 20">
            <a:extLst>
              <a:ext uri="{FF2B5EF4-FFF2-40B4-BE49-F238E27FC236}">
                <a16:creationId xmlns:a16="http://schemas.microsoft.com/office/drawing/2014/main" id="{9CDE656B-360B-8D4E-9AE1-B82953204985}"/>
              </a:ext>
            </a:extLst>
          </p:cNvPr>
          <p:cNvGrpSpPr/>
          <p:nvPr/>
        </p:nvGrpSpPr>
        <p:grpSpPr>
          <a:xfrm>
            <a:off x="14321938" y="2394825"/>
            <a:ext cx="8177475" cy="2549162"/>
            <a:chOff x="11853058" y="973212"/>
            <a:chExt cx="8177475" cy="1301842"/>
          </a:xfrm>
        </p:grpSpPr>
        <p:sp>
          <p:nvSpPr>
            <p:cNvPr id="22" name="TextBox 21">
              <a:extLst>
                <a:ext uri="{FF2B5EF4-FFF2-40B4-BE49-F238E27FC236}">
                  <a16:creationId xmlns:a16="http://schemas.microsoft.com/office/drawing/2014/main" id="{9AA8F16D-83BC-6A46-97A1-62A74642E6FF}"/>
                </a:ext>
              </a:extLst>
            </p:cNvPr>
            <p:cNvSpPr txBox="1"/>
            <p:nvPr/>
          </p:nvSpPr>
          <p:spPr>
            <a:xfrm>
              <a:off x="11853058" y="1944976"/>
              <a:ext cx="8177475" cy="330078"/>
            </a:xfrm>
            <a:prstGeom prst="rect">
              <a:avLst/>
            </a:prstGeom>
            <a:noFill/>
          </p:spPr>
          <p:txBody>
            <a:bodyPr wrap="square" rtlCol="0">
              <a:spAutoFit/>
            </a:bodyPr>
            <a:lstStyle/>
            <a:p>
              <a:r>
                <a:rPr lang="en-US" sz="3600" dirty="0">
                  <a:solidFill>
                    <a:schemeClr val="bg2">
                      <a:lumMod val="25000"/>
                    </a:schemeClr>
                  </a:solidFill>
                  <a:latin typeface="Lato Light" panose="020F0502020204030203" pitchFamily="34" charset="0"/>
                  <a:ea typeface="Lato Light" panose="020F0502020204030203" pitchFamily="34" charset="0"/>
                  <a:cs typeface="Lato Light" panose="020F0502020204030203" pitchFamily="34" charset="0"/>
                </a:rPr>
                <a:t>Text</a:t>
              </a:r>
            </a:p>
          </p:txBody>
        </p:sp>
        <p:sp>
          <p:nvSpPr>
            <p:cNvPr id="23" name="TextBox 22">
              <a:extLst>
                <a:ext uri="{FF2B5EF4-FFF2-40B4-BE49-F238E27FC236}">
                  <a16:creationId xmlns:a16="http://schemas.microsoft.com/office/drawing/2014/main" id="{DA2846C4-A9AD-3D4C-87F9-1C864E7A8BEE}"/>
                </a:ext>
              </a:extLst>
            </p:cNvPr>
            <p:cNvSpPr txBox="1"/>
            <p:nvPr/>
          </p:nvSpPr>
          <p:spPr>
            <a:xfrm>
              <a:off x="11859929" y="973212"/>
              <a:ext cx="8170604" cy="707309"/>
            </a:xfrm>
            <a:prstGeom prst="rect">
              <a:avLst/>
            </a:prstGeom>
            <a:noFill/>
          </p:spPr>
          <p:txBody>
            <a:bodyPr wrap="square" rtlCol="0">
              <a:spAutoFit/>
            </a:bodyPr>
            <a:lstStyle/>
            <a:p>
              <a:r>
                <a:rPr lang="en-US" sz="2800" b="1" dirty="0">
                  <a:solidFill>
                    <a:srgbClr val="406D6B"/>
                  </a:solidFill>
                  <a:latin typeface="Arial" panose="020B0604020202020204" pitchFamily="34" charset="0"/>
                  <a:ea typeface="Lato Light" panose="020F0502020204030203" pitchFamily="34" charset="0"/>
                  <a:cs typeface="Arial" panose="020B0604020202020204" pitchFamily="34" charset="0"/>
                </a:rPr>
                <a:t>Organize potential donations, such as creating a virtual stockpile of food, medical or protective equipment</a:t>
              </a:r>
            </a:p>
          </p:txBody>
        </p:sp>
      </p:grpSp>
      <p:sp>
        <p:nvSpPr>
          <p:cNvPr id="15" name="TextBox 14">
            <a:extLst>
              <a:ext uri="{FF2B5EF4-FFF2-40B4-BE49-F238E27FC236}">
                <a16:creationId xmlns:a16="http://schemas.microsoft.com/office/drawing/2014/main" id="{1AF280BE-1A62-1A40-8DE5-C1F5B5FA124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9" name="Picture Placeholder 8" descr="A close up of a logo&#10;&#10;Description automatically generated">
            <a:extLst>
              <a:ext uri="{FF2B5EF4-FFF2-40B4-BE49-F238E27FC236}">
                <a16:creationId xmlns:a16="http://schemas.microsoft.com/office/drawing/2014/main" id="{A30261B9-1644-9646-B79B-A4132EA16E7C}"/>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5706" r="763"/>
          <a:stretch/>
        </p:blipFill>
        <p:spPr>
          <a:xfrm>
            <a:off x="0" y="1784484"/>
            <a:ext cx="13289278" cy="11931516"/>
          </a:xfrm>
        </p:spPr>
      </p:pic>
    </p:spTree>
    <p:extLst>
      <p:ext uri="{BB962C8B-B14F-4D97-AF65-F5344CB8AC3E}">
        <p14:creationId xmlns:p14="http://schemas.microsoft.com/office/powerpoint/2010/main" val="39008482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8" name="TextBox 17">
            <a:extLst>
              <a:ext uri="{FF2B5EF4-FFF2-40B4-BE49-F238E27FC236}">
                <a16:creationId xmlns:a16="http://schemas.microsoft.com/office/drawing/2014/main" id="{7CA59468-387D-5A45-981D-539172F2B499}"/>
              </a:ext>
            </a:extLst>
          </p:cNvPr>
          <p:cNvSpPr txBox="1"/>
          <p:nvPr/>
        </p:nvSpPr>
        <p:spPr>
          <a:xfrm>
            <a:off x="13289278" y="11899019"/>
            <a:ext cx="10376921" cy="1200329"/>
          </a:xfrm>
          <a:prstGeom prst="rect">
            <a:avLst/>
          </a:prstGeom>
          <a:noFill/>
          <a:ln>
            <a:noFill/>
          </a:ln>
        </p:spPr>
        <p:txBody>
          <a:bodyPr wrap="square" rtlCol="0">
            <a:spAutoFit/>
          </a:bodyPr>
          <a:lstStyle/>
          <a:p>
            <a:pPr algn="r"/>
            <a:r>
              <a:rPr lang="en-US" sz="3600" b="1" dirty="0">
                <a:solidFill>
                  <a:schemeClr val="tx2"/>
                </a:solidFill>
                <a:latin typeface="Arial" panose="020B0604020202020204" pitchFamily="34" charset="0"/>
                <a:ea typeface="Roboto Medium" panose="02000000000000000000" pitchFamily="2" charset="0"/>
                <a:cs typeface="Arial" panose="020B0604020202020204" pitchFamily="34" charset="0"/>
              </a:rPr>
              <a:t>Invest In an IT Portal To Organize Regional Assets and Coordinate Interventions</a:t>
            </a:r>
          </a:p>
        </p:txBody>
      </p:sp>
      <p:grpSp>
        <p:nvGrpSpPr>
          <p:cNvPr id="21" name="Group 20">
            <a:extLst>
              <a:ext uri="{FF2B5EF4-FFF2-40B4-BE49-F238E27FC236}">
                <a16:creationId xmlns:a16="http://schemas.microsoft.com/office/drawing/2014/main" id="{9CDE656B-360B-8D4E-9AE1-B82953204985}"/>
              </a:ext>
            </a:extLst>
          </p:cNvPr>
          <p:cNvGrpSpPr/>
          <p:nvPr/>
        </p:nvGrpSpPr>
        <p:grpSpPr>
          <a:xfrm>
            <a:off x="14321938" y="2394825"/>
            <a:ext cx="8177475" cy="2749389"/>
            <a:chOff x="11853058" y="973212"/>
            <a:chExt cx="8177475" cy="1404097"/>
          </a:xfrm>
        </p:grpSpPr>
        <p:sp>
          <p:nvSpPr>
            <p:cNvPr id="22" name="TextBox 21">
              <a:extLst>
                <a:ext uri="{FF2B5EF4-FFF2-40B4-BE49-F238E27FC236}">
                  <a16:creationId xmlns:a16="http://schemas.microsoft.com/office/drawing/2014/main" id="{9AA8F16D-83BC-6A46-97A1-62A74642E6FF}"/>
                </a:ext>
              </a:extLst>
            </p:cNvPr>
            <p:cNvSpPr txBox="1"/>
            <p:nvPr/>
          </p:nvSpPr>
          <p:spPr>
            <a:xfrm>
              <a:off x="11853058" y="2047231"/>
              <a:ext cx="8177475" cy="330078"/>
            </a:xfrm>
            <a:prstGeom prst="rect">
              <a:avLst/>
            </a:prstGeom>
            <a:noFill/>
          </p:spPr>
          <p:txBody>
            <a:bodyPr wrap="square" rtlCol="0">
              <a:spAutoFit/>
            </a:bodyPr>
            <a:lstStyle/>
            <a:p>
              <a:r>
                <a:rPr lang="en-US" sz="3600" dirty="0">
                  <a:solidFill>
                    <a:schemeClr val="bg2">
                      <a:lumMod val="25000"/>
                    </a:schemeClr>
                  </a:solidFill>
                  <a:latin typeface="Lato Light" panose="020F0502020204030203" pitchFamily="34" charset="0"/>
                  <a:ea typeface="Lato Light" panose="020F0502020204030203" pitchFamily="34" charset="0"/>
                  <a:cs typeface="Lato Light" panose="020F0502020204030203" pitchFamily="34" charset="0"/>
                </a:rPr>
                <a:t>Text</a:t>
              </a:r>
            </a:p>
          </p:txBody>
        </p:sp>
        <p:sp>
          <p:nvSpPr>
            <p:cNvPr id="23" name="TextBox 22">
              <a:extLst>
                <a:ext uri="{FF2B5EF4-FFF2-40B4-BE49-F238E27FC236}">
                  <a16:creationId xmlns:a16="http://schemas.microsoft.com/office/drawing/2014/main" id="{DA2846C4-A9AD-3D4C-87F9-1C864E7A8BEE}"/>
                </a:ext>
              </a:extLst>
            </p:cNvPr>
            <p:cNvSpPr txBox="1"/>
            <p:nvPr/>
          </p:nvSpPr>
          <p:spPr>
            <a:xfrm>
              <a:off x="11859929" y="973212"/>
              <a:ext cx="8170604" cy="927360"/>
            </a:xfrm>
            <a:prstGeom prst="rect">
              <a:avLst/>
            </a:prstGeom>
            <a:noFill/>
          </p:spPr>
          <p:txBody>
            <a:bodyPr wrap="square" rtlCol="0">
              <a:spAutoFit/>
            </a:bodyPr>
            <a:lstStyle/>
            <a:p>
              <a:r>
                <a:rPr lang="en-US" sz="2800" b="1" dirty="0">
                  <a:solidFill>
                    <a:srgbClr val="406D6B"/>
                  </a:solidFill>
                  <a:latin typeface="Arial" panose="020B0604020202020204" pitchFamily="34" charset="0"/>
                  <a:ea typeface="Lato Light" panose="020F0502020204030203" pitchFamily="34" charset="0"/>
                  <a:cs typeface="Arial" panose="020B0604020202020204" pitchFamily="34" charset="0"/>
                </a:rPr>
                <a:t>Establish a team of health literate volunteers and/or community health workers can promote healthy lifestyles and save valuable time in an emergency situation</a:t>
              </a:r>
            </a:p>
          </p:txBody>
        </p:sp>
      </p:grpSp>
      <p:sp>
        <p:nvSpPr>
          <p:cNvPr id="15" name="TextBox 14">
            <a:extLst>
              <a:ext uri="{FF2B5EF4-FFF2-40B4-BE49-F238E27FC236}">
                <a16:creationId xmlns:a16="http://schemas.microsoft.com/office/drawing/2014/main" id="{1AF280BE-1A62-1A40-8DE5-C1F5B5FA124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5" name="Picture Placeholder 4" descr="A picture containing toy&#10;&#10;Description automatically generated">
            <a:extLst>
              <a:ext uri="{FF2B5EF4-FFF2-40B4-BE49-F238E27FC236}">
                <a16:creationId xmlns:a16="http://schemas.microsoft.com/office/drawing/2014/main" id="{A9DAC458-BB36-1340-A973-8EC012BD24B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2875" r="12875"/>
          <a:stretch>
            <a:fillRect/>
          </a:stretch>
        </p:blipFill>
        <p:spPr/>
      </p:pic>
    </p:spTree>
    <p:extLst>
      <p:ext uri="{BB962C8B-B14F-4D97-AF65-F5344CB8AC3E}">
        <p14:creationId xmlns:p14="http://schemas.microsoft.com/office/powerpoint/2010/main" val="246063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8" name="TextBox 17">
            <a:extLst>
              <a:ext uri="{FF2B5EF4-FFF2-40B4-BE49-F238E27FC236}">
                <a16:creationId xmlns:a16="http://schemas.microsoft.com/office/drawing/2014/main" id="{7CA59468-387D-5A45-981D-539172F2B499}"/>
              </a:ext>
            </a:extLst>
          </p:cNvPr>
          <p:cNvSpPr txBox="1"/>
          <p:nvPr/>
        </p:nvSpPr>
        <p:spPr>
          <a:xfrm>
            <a:off x="13289278" y="11899019"/>
            <a:ext cx="10376921" cy="1200329"/>
          </a:xfrm>
          <a:prstGeom prst="rect">
            <a:avLst/>
          </a:prstGeom>
          <a:noFill/>
          <a:ln>
            <a:noFill/>
          </a:ln>
        </p:spPr>
        <p:txBody>
          <a:bodyPr wrap="square" rtlCol="0">
            <a:spAutoFit/>
          </a:bodyPr>
          <a:lstStyle/>
          <a:p>
            <a:pPr algn="r"/>
            <a:r>
              <a:rPr lang="en-US" sz="3600" b="1" dirty="0">
                <a:solidFill>
                  <a:schemeClr val="tx2"/>
                </a:solidFill>
                <a:latin typeface="Arial" panose="020B0604020202020204" pitchFamily="34" charset="0"/>
                <a:ea typeface="Roboto Medium" panose="02000000000000000000" pitchFamily="2" charset="0"/>
                <a:cs typeface="Arial" panose="020B0604020202020204" pitchFamily="34" charset="0"/>
              </a:rPr>
              <a:t>Invest In an IT Portal To Organize Regional Assets and Coordinate Interventions</a:t>
            </a:r>
          </a:p>
        </p:txBody>
      </p:sp>
      <p:grpSp>
        <p:nvGrpSpPr>
          <p:cNvPr id="21" name="Group 20">
            <a:extLst>
              <a:ext uri="{FF2B5EF4-FFF2-40B4-BE49-F238E27FC236}">
                <a16:creationId xmlns:a16="http://schemas.microsoft.com/office/drawing/2014/main" id="{9CDE656B-360B-8D4E-9AE1-B82953204985}"/>
              </a:ext>
            </a:extLst>
          </p:cNvPr>
          <p:cNvGrpSpPr/>
          <p:nvPr/>
        </p:nvGrpSpPr>
        <p:grpSpPr>
          <a:xfrm>
            <a:off x="14328809" y="2394825"/>
            <a:ext cx="8664290" cy="2641669"/>
            <a:chOff x="11859929" y="973212"/>
            <a:chExt cx="8664290" cy="1349085"/>
          </a:xfrm>
        </p:grpSpPr>
        <p:sp>
          <p:nvSpPr>
            <p:cNvPr id="22" name="TextBox 21">
              <a:extLst>
                <a:ext uri="{FF2B5EF4-FFF2-40B4-BE49-F238E27FC236}">
                  <a16:creationId xmlns:a16="http://schemas.microsoft.com/office/drawing/2014/main" id="{9AA8F16D-83BC-6A46-97A1-62A74642E6FF}"/>
                </a:ext>
              </a:extLst>
            </p:cNvPr>
            <p:cNvSpPr txBox="1"/>
            <p:nvPr/>
          </p:nvSpPr>
          <p:spPr>
            <a:xfrm>
              <a:off x="11859929" y="1992219"/>
              <a:ext cx="8177475" cy="330078"/>
            </a:xfrm>
            <a:prstGeom prst="rect">
              <a:avLst/>
            </a:prstGeom>
            <a:noFill/>
          </p:spPr>
          <p:txBody>
            <a:bodyPr wrap="square" rtlCol="0">
              <a:spAutoFit/>
            </a:bodyPr>
            <a:lstStyle/>
            <a:p>
              <a:r>
                <a:rPr lang="en-US" sz="3600" dirty="0">
                  <a:solidFill>
                    <a:schemeClr val="bg2">
                      <a:lumMod val="25000"/>
                    </a:schemeClr>
                  </a:solidFill>
                  <a:latin typeface="Lato Light" panose="020F0502020204030203" pitchFamily="34" charset="0"/>
                  <a:ea typeface="Lato Light" panose="020F0502020204030203" pitchFamily="34" charset="0"/>
                  <a:cs typeface="Lato Light" panose="020F0502020204030203" pitchFamily="34" charset="0"/>
                </a:rPr>
                <a:t>Text</a:t>
              </a:r>
            </a:p>
          </p:txBody>
        </p:sp>
        <p:sp>
          <p:nvSpPr>
            <p:cNvPr id="23" name="TextBox 22">
              <a:extLst>
                <a:ext uri="{FF2B5EF4-FFF2-40B4-BE49-F238E27FC236}">
                  <a16:creationId xmlns:a16="http://schemas.microsoft.com/office/drawing/2014/main" id="{DA2846C4-A9AD-3D4C-87F9-1C864E7A8BEE}"/>
                </a:ext>
              </a:extLst>
            </p:cNvPr>
            <p:cNvSpPr txBox="1"/>
            <p:nvPr/>
          </p:nvSpPr>
          <p:spPr>
            <a:xfrm>
              <a:off x="11859929" y="973212"/>
              <a:ext cx="8664290" cy="707309"/>
            </a:xfrm>
            <a:prstGeom prst="rect">
              <a:avLst/>
            </a:prstGeom>
            <a:noFill/>
          </p:spPr>
          <p:txBody>
            <a:bodyPr wrap="square" rtlCol="0">
              <a:spAutoFit/>
            </a:bodyPr>
            <a:lstStyle/>
            <a:p>
              <a:r>
                <a:rPr lang="en-US" sz="2800" b="1" dirty="0">
                  <a:solidFill>
                    <a:srgbClr val="406D6B"/>
                  </a:solidFill>
                  <a:latin typeface="Arial" panose="020B0604020202020204" pitchFamily="34" charset="0"/>
                  <a:ea typeface="Lato Light" panose="020F0502020204030203" pitchFamily="34" charset="0"/>
                  <a:cs typeface="Arial" panose="020B0604020202020204" pitchFamily="34" charset="0"/>
                </a:rPr>
                <a:t>Create a community resource that can disseminate information and engage individuals to mobilize for action </a:t>
              </a:r>
            </a:p>
          </p:txBody>
        </p:sp>
      </p:grpSp>
      <p:sp>
        <p:nvSpPr>
          <p:cNvPr id="15" name="TextBox 14">
            <a:extLst>
              <a:ext uri="{FF2B5EF4-FFF2-40B4-BE49-F238E27FC236}">
                <a16:creationId xmlns:a16="http://schemas.microsoft.com/office/drawing/2014/main" id="{1AF280BE-1A62-1A40-8DE5-C1F5B5FA124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10" name="Picture Placeholder 9" descr="A picture containing building, many, parking, lot&#10;&#10;Description automatically generated">
            <a:extLst>
              <a:ext uri="{FF2B5EF4-FFF2-40B4-BE49-F238E27FC236}">
                <a16:creationId xmlns:a16="http://schemas.microsoft.com/office/drawing/2014/main" id="{B7AA9771-7D3C-5848-816C-4E105C7B0B2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3209" b="13209"/>
          <a:stretch>
            <a:fillRect/>
          </a:stretch>
        </p:blipFill>
        <p:spPr/>
      </p:pic>
    </p:spTree>
    <p:extLst>
      <p:ext uri="{BB962C8B-B14F-4D97-AF65-F5344CB8AC3E}">
        <p14:creationId xmlns:p14="http://schemas.microsoft.com/office/powerpoint/2010/main" val="1075274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8" name="TextBox 17">
            <a:extLst>
              <a:ext uri="{FF2B5EF4-FFF2-40B4-BE49-F238E27FC236}">
                <a16:creationId xmlns:a16="http://schemas.microsoft.com/office/drawing/2014/main" id="{7CA59468-387D-5A45-981D-539172F2B499}"/>
              </a:ext>
            </a:extLst>
          </p:cNvPr>
          <p:cNvSpPr txBox="1"/>
          <p:nvPr/>
        </p:nvSpPr>
        <p:spPr>
          <a:xfrm>
            <a:off x="13289278" y="11899019"/>
            <a:ext cx="10376921" cy="1200329"/>
          </a:xfrm>
          <a:prstGeom prst="rect">
            <a:avLst/>
          </a:prstGeom>
          <a:noFill/>
          <a:ln>
            <a:noFill/>
          </a:ln>
        </p:spPr>
        <p:txBody>
          <a:bodyPr wrap="square" rtlCol="0">
            <a:spAutoFit/>
          </a:bodyPr>
          <a:lstStyle/>
          <a:p>
            <a:pPr algn="r"/>
            <a:r>
              <a:rPr lang="en-US" sz="3600" b="1" dirty="0">
                <a:solidFill>
                  <a:schemeClr val="tx2"/>
                </a:solidFill>
                <a:latin typeface="Arial" panose="020B0604020202020204" pitchFamily="34" charset="0"/>
                <a:ea typeface="Roboto Medium" panose="02000000000000000000" pitchFamily="2" charset="0"/>
                <a:cs typeface="Arial" panose="020B0604020202020204" pitchFamily="34" charset="0"/>
              </a:rPr>
              <a:t>Invest In an IT Portal To Organize Regional Assets and Coordinate Interventions</a:t>
            </a:r>
          </a:p>
        </p:txBody>
      </p:sp>
      <p:grpSp>
        <p:nvGrpSpPr>
          <p:cNvPr id="21" name="Group 20">
            <a:extLst>
              <a:ext uri="{FF2B5EF4-FFF2-40B4-BE49-F238E27FC236}">
                <a16:creationId xmlns:a16="http://schemas.microsoft.com/office/drawing/2014/main" id="{9CDE656B-360B-8D4E-9AE1-B82953204985}"/>
              </a:ext>
            </a:extLst>
          </p:cNvPr>
          <p:cNvGrpSpPr/>
          <p:nvPr/>
        </p:nvGrpSpPr>
        <p:grpSpPr>
          <a:xfrm>
            <a:off x="14328809" y="2394825"/>
            <a:ext cx="8664290" cy="2318501"/>
            <a:chOff x="11859929" y="973212"/>
            <a:chExt cx="8664290" cy="1184045"/>
          </a:xfrm>
        </p:grpSpPr>
        <p:sp>
          <p:nvSpPr>
            <p:cNvPr id="22" name="TextBox 21">
              <a:extLst>
                <a:ext uri="{FF2B5EF4-FFF2-40B4-BE49-F238E27FC236}">
                  <a16:creationId xmlns:a16="http://schemas.microsoft.com/office/drawing/2014/main" id="{9AA8F16D-83BC-6A46-97A1-62A74642E6FF}"/>
                </a:ext>
              </a:extLst>
            </p:cNvPr>
            <p:cNvSpPr txBox="1"/>
            <p:nvPr/>
          </p:nvSpPr>
          <p:spPr>
            <a:xfrm>
              <a:off x="11859929" y="1827179"/>
              <a:ext cx="8177475" cy="330078"/>
            </a:xfrm>
            <a:prstGeom prst="rect">
              <a:avLst/>
            </a:prstGeom>
            <a:noFill/>
          </p:spPr>
          <p:txBody>
            <a:bodyPr wrap="square" rtlCol="0">
              <a:spAutoFit/>
            </a:bodyPr>
            <a:lstStyle/>
            <a:p>
              <a:r>
                <a:rPr lang="en-US" sz="3600" dirty="0">
                  <a:solidFill>
                    <a:schemeClr val="bg2">
                      <a:lumMod val="25000"/>
                    </a:schemeClr>
                  </a:solidFill>
                  <a:latin typeface="Lato Light" panose="020F0502020204030203" pitchFamily="34" charset="0"/>
                  <a:ea typeface="Lato Light" panose="020F0502020204030203" pitchFamily="34" charset="0"/>
                  <a:cs typeface="Lato Light" panose="020F0502020204030203" pitchFamily="34" charset="0"/>
                </a:rPr>
                <a:t>Text</a:t>
              </a:r>
            </a:p>
          </p:txBody>
        </p:sp>
        <p:sp>
          <p:nvSpPr>
            <p:cNvPr id="23" name="TextBox 22">
              <a:extLst>
                <a:ext uri="{FF2B5EF4-FFF2-40B4-BE49-F238E27FC236}">
                  <a16:creationId xmlns:a16="http://schemas.microsoft.com/office/drawing/2014/main" id="{DA2846C4-A9AD-3D4C-87F9-1C864E7A8BEE}"/>
                </a:ext>
              </a:extLst>
            </p:cNvPr>
            <p:cNvSpPr txBox="1"/>
            <p:nvPr/>
          </p:nvSpPr>
          <p:spPr>
            <a:xfrm>
              <a:off x="11859929" y="973212"/>
              <a:ext cx="8664290" cy="707309"/>
            </a:xfrm>
            <a:prstGeom prst="rect">
              <a:avLst/>
            </a:prstGeom>
            <a:noFill/>
          </p:spPr>
          <p:txBody>
            <a:bodyPr wrap="square" rtlCol="0">
              <a:spAutoFit/>
            </a:bodyPr>
            <a:lstStyle/>
            <a:p>
              <a:r>
                <a:rPr lang="en-US" sz="2800" b="1" dirty="0">
                  <a:solidFill>
                    <a:srgbClr val="406D6B"/>
                  </a:solidFill>
                  <a:latin typeface="Arial" panose="020B0604020202020204" pitchFamily="34" charset="0"/>
                  <a:ea typeface="Lato Light" panose="020F0502020204030203" pitchFamily="34" charset="0"/>
                  <a:cs typeface="Arial" panose="020B0604020202020204" pitchFamily="34" charset="0"/>
                </a:rPr>
                <a:t>Offer educational tools through a virtual learning management system that individuals can access on their smart phones </a:t>
              </a:r>
            </a:p>
          </p:txBody>
        </p:sp>
      </p:grpSp>
      <p:sp>
        <p:nvSpPr>
          <p:cNvPr id="15" name="TextBox 14">
            <a:extLst>
              <a:ext uri="{FF2B5EF4-FFF2-40B4-BE49-F238E27FC236}">
                <a16:creationId xmlns:a16="http://schemas.microsoft.com/office/drawing/2014/main" id="{1AF280BE-1A62-1A40-8DE5-C1F5B5FA124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5" name="Picture Placeholder 4" descr="A close up of a device&#10;&#10;Description automatically generated">
            <a:extLst>
              <a:ext uri="{FF2B5EF4-FFF2-40B4-BE49-F238E27FC236}">
                <a16:creationId xmlns:a16="http://schemas.microsoft.com/office/drawing/2014/main" id="{9FFF5234-EF31-9945-86CF-EDA3E0EFA0A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5107" b="5107"/>
          <a:stretch>
            <a:fillRect/>
          </a:stretch>
        </p:blipFill>
        <p:spPr/>
      </p:pic>
    </p:spTree>
    <p:extLst>
      <p:ext uri="{BB962C8B-B14F-4D97-AF65-F5344CB8AC3E}">
        <p14:creationId xmlns:p14="http://schemas.microsoft.com/office/powerpoint/2010/main" val="14310972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F03B4DF-569C-C247-8822-02556265976F}"/>
              </a:ext>
            </a:extLst>
          </p:cNvPr>
          <p:cNvGrpSpPr/>
          <p:nvPr/>
        </p:nvGrpSpPr>
        <p:grpSpPr>
          <a:xfrm>
            <a:off x="14328809" y="2810898"/>
            <a:ext cx="8177475" cy="5264038"/>
            <a:chOff x="11859929" y="1818332"/>
            <a:chExt cx="8177475" cy="5264038"/>
          </a:xfrm>
        </p:grpSpPr>
        <p:sp>
          <p:nvSpPr>
            <p:cNvPr id="27" name="TextBox 26">
              <a:extLst>
                <a:ext uri="{FF2B5EF4-FFF2-40B4-BE49-F238E27FC236}">
                  <a16:creationId xmlns:a16="http://schemas.microsoft.com/office/drawing/2014/main" id="{94C8327E-580E-9C4E-9E76-802AB1E0849F}"/>
                </a:ext>
              </a:extLst>
            </p:cNvPr>
            <p:cNvSpPr txBox="1"/>
            <p:nvPr/>
          </p:nvSpPr>
          <p:spPr>
            <a:xfrm>
              <a:off x="11859929" y="3542940"/>
              <a:ext cx="8177475" cy="3539430"/>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Strategy Solutions works within and across sectors. Healthy communities are created when organizations are strong within each sector and are equipped to maximize the impact of their mission(s). </a:t>
              </a:r>
            </a:p>
            <a:p>
              <a:endParaRPr lang="en-US" sz="2800" dirty="0">
                <a:latin typeface="Lato Light" panose="020F0502020204030203" pitchFamily="34" charset="0"/>
                <a:ea typeface="Lato Light" panose="020F0502020204030203" pitchFamily="34" charset="0"/>
                <a:cs typeface="Lato Light" panose="020F0502020204030203" pitchFamily="34" charset="0"/>
              </a:endParaRPr>
            </a:p>
            <a:p>
              <a:r>
                <a:rPr lang="en-US" sz="2800" dirty="0">
                  <a:latin typeface="Lato Light" panose="020F0502020204030203" pitchFamily="34" charset="0"/>
                  <a:ea typeface="Lato Light" panose="020F0502020204030203" pitchFamily="34" charset="0"/>
                  <a:cs typeface="Lato Light" panose="020F0502020204030203" pitchFamily="34" charset="0"/>
                </a:rPr>
                <a:t>We work to support healthy organizations and strong sectors. </a:t>
              </a:r>
            </a:p>
          </p:txBody>
        </p:sp>
        <p:sp>
          <p:nvSpPr>
            <p:cNvPr id="28" name="TextBox 27">
              <a:extLst>
                <a:ext uri="{FF2B5EF4-FFF2-40B4-BE49-F238E27FC236}">
                  <a16:creationId xmlns:a16="http://schemas.microsoft.com/office/drawing/2014/main" id="{6426A34D-BBBE-BA40-9F36-69C1AEAC8544}"/>
                </a:ext>
              </a:extLst>
            </p:cNvPr>
            <p:cNvSpPr txBox="1"/>
            <p:nvPr/>
          </p:nvSpPr>
          <p:spPr>
            <a:xfrm>
              <a:off x="11866800" y="1818332"/>
              <a:ext cx="8170604" cy="523220"/>
            </a:xfrm>
            <a:prstGeom prst="rect">
              <a:avLst/>
            </a:prstGeom>
            <a:noFill/>
          </p:spPr>
          <p:txBody>
            <a:bodyPr wrap="square" rtlCol="0">
              <a:spAutoFit/>
            </a:bodyPr>
            <a:lstStyle/>
            <a:p>
              <a:r>
                <a:rPr lang="en-US" sz="2800" b="1" dirty="0">
                  <a:solidFill>
                    <a:schemeClr val="tx2"/>
                  </a:solidFill>
                  <a:latin typeface="Arial" panose="020B0604020202020204" pitchFamily="34" charset="0"/>
                  <a:ea typeface="Lato Light" panose="020F0502020204030203" pitchFamily="34" charset="0"/>
                  <a:cs typeface="Arial" panose="020B0604020202020204" pitchFamily="34" charset="0"/>
                </a:rPr>
                <a:t>Creating healthier communities </a:t>
              </a:r>
            </a:p>
          </p:txBody>
        </p:sp>
      </p:grpSp>
      <p:grpSp>
        <p:nvGrpSpPr>
          <p:cNvPr id="3" name="Group 2">
            <a:extLst>
              <a:ext uri="{FF2B5EF4-FFF2-40B4-BE49-F238E27FC236}">
                <a16:creationId xmlns:a16="http://schemas.microsoft.com/office/drawing/2014/main" id="{82DBDAB8-6C09-C24C-86A7-6EBFEA7ED065}"/>
              </a:ext>
            </a:extLst>
          </p:cNvPr>
          <p:cNvGrpSpPr/>
          <p:nvPr/>
        </p:nvGrpSpPr>
        <p:grpSpPr>
          <a:xfrm>
            <a:off x="14335681" y="10004408"/>
            <a:ext cx="8170604" cy="2843609"/>
            <a:chOff x="14335681" y="10004408"/>
            <a:chExt cx="8170604" cy="2843609"/>
          </a:xfrm>
        </p:grpSpPr>
        <p:sp>
          <p:nvSpPr>
            <p:cNvPr id="25" name="TextBox 24">
              <a:extLst>
                <a:ext uri="{FF2B5EF4-FFF2-40B4-BE49-F238E27FC236}">
                  <a16:creationId xmlns:a16="http://schemas.microsoft.com/office/drawing/2014/main" id="{E91828BB-2559-D04A-8229-11068866DDDF}"/>
                </a:ext>
              </a:extLst>
            </p:cNvPr>
            <p:cNvSpPr txBox="1"/>
            <p:nvPr/>
          </p:nvSpPr>
          <p:spPr>
            <a:xfrm>
              <a:off x="14335681" y="10724359"/>
              <a:ext cx="8170604" cy="2123658"/>
            </a:xfrm>
            <a:prstGeom prst="rect">
              <a:avLst/>
            </a:prstGeom>
            <a:noFill/>
            <a:ln>
              <a:noFill/>
            </a:ln>
          </p:spPr>
          <p:txBody>
            <a:bodyPr wrap="square" rtlCol="0">
              <a:spAutoFit/>
            </a:bodyPr>
            <a:lstStyle/>
            <a:p>
              <a:pPr algn="r"/>
              <a:r>
                <a:rPr lang="en-US" sz="6600" b="1" dirty="0">
                  <a:solidFill>
                    <a:schemeClr val="tx2"/>
                  </a:solidFill>
                  <a:latin typeface="Arial" panose="020B0604020202020204" pitchFamily="34" charset="0"/>
                  <a:ea typeface="Roboto Medium" panose="02000000000000000000" pitchFamily="2" charset="0"/>
                  <a:cs typeface="Arial" panose="020B0604020202020204" pitchFamily="34" charset="0"/>
                </a:rPr>
                <a:t>About Strategy Solutions</a:t>
              </a:r>
            </a:p>
          </p:txBody>
        </p:sp>
        <p:sp>
          <p:nvSpPr>
            <p:cNvPr id="32" name="TextBox 31">
              <a:extLst>
                <a:ext uri="{FF2B5EF4-FFF2-40B4-BE49-F238E27FC236}">
                  <a16:creationId xmlns:a16="http://schemas.microsoft.com/office/drawing/2014/main" id="{FE2BBDEF-14B1-F548-A646-12D54EB484A3}"/>
                </a:ext>
              </a:extLst>
            </p:cNvPr>
            <p:cNvSpPr txBox="1"/>
            <p:nvPr/>
          </p:nvSpPr>
          <p:spPr>
            <a:xfrm>
              <a:off x="20395429" y="10004408"/>
              <a:ext cx="2078198" cy="369332"/>
            </a:xfrm>
            <a:prstGeom prst="rect">
              <a:avLst/>
            </a:prstGeom>
            <a:noFill/>
          </p:spPr>
          <p:txBody>
            <a:bodyPr wrap="none" rtlCol="0">
              <a:spAutoFit/>
            </a:bodyPr>
            <a:lstStyle/>
            <a:p>
              <a:pPr algn="r"/>
              <a:r>
                <a:rPr lang="en-US" sz="1800" spc="300" dirty="0">
                  <a:latin typeface="Lato" panose="020F0502020204030203" pitchFamily="34" charset="0"/>
                  <a:ea typeface="Lato" panose="020F0502020204030203" pitchFamily="34" charset="0"/>
                  <a:cs typeface="Lato" panose="020F0502020204030203" pitchFamily="34" charset="0"/>
                </a:rPr>
                <a:t>Our Approach</a:t>
              </a:r>
            </a:p>
          </p:txBody>
        </p:sp>
      </p:grpSp>
      <p:pic>
        <p:nvPicPr>
          <p:cNvPr id="16" name="Picture 15" descr="A picture containing clock&#10;&#10;Description automatically generated">
            <a:extLst>
              <a:ext uri="{FF2B5EF4-FFF2-40B4-BE49-F238E27FC236}">
                <a16:creationId xmlns:a16="http://schemas.microsoft.com/office/drawing/2014/main" id="{9BFBAA4C-C37B-FC4E-80B8-5E99FBA0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pic>
        <p:nvPicPr>
          <p:cNvPr id="5" name="Picture 4" descr="A picture containing device&#10;&#10;Description automatically generated">
            <a:extLst>
              <a:ext uri="{FF2B5EF4-FFF2-40B4-BE49-F238E27FC236}">
                <a16:creationId xmlns:a16="http://schemas.microsoft.com/office/drawing/2014/main" id="{0C73A2EF-48BE-8847-88AF-F8E6DEDD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65" y="2598109"/>
            <a:ext cx="13519585" cy="10607040"/>
          </a:xfrm>
          <a:prstGeom prst="rect">
            <a:avLst/>
          </a:prstGeom>
        </p:spPr>
      </p:pic>
      <p:sp>
        <p:nvSpPr>
          <p:cNvPr id="12" name="TextBox 11">
            <a:extLst>
              <a:ext uri="{FF2B5EF4-FFF2-40B4-BE49-F238E27FC236}">
                <a16:creationId xmlns:a16="http://schemas.microsoft.com/office/drawing/2014/main" id="{F7F6915B-6DB2-E24D-9DF1-BEA85189C03F}"/>
              </a:ext>
            </a:extLst>
          </p:cNvPr>
          <p:cNvSpPr txBox="1"/>
          <p:nvPr/>
        </p:nvSpPr>
        <p:spPr>
          <a:xfrm>
            <a:off x="501945" y="768536"/>
            <a:ext cx="9260805" cy="369332"/>
          </a:xfrm>
          <a:prstGeom prst="rect">
            <a:avLst/>
          </a:prstGeom>
          <a:noFill/>
        </p:spPr>
        <p:txBody>
          <a:bodyPr wrap="none" rtlCol="0">
            <a:spAutoFit/>
          </a:bodyPr>
          <a:lstStyle/>
          <a:p>
            <a:r>
              <a:rPr lang="en-US" sz="1800" spc="300" dirty="0">
                <a:latin typeface="Lato" panose="020F0502020204030203" pitchFamily="34" charset="0"/>
                <a:ea typeface="Lato" panose="020F0502020204030203" pitchFamily="34" charset="0"/>
                <a:cs typeface="Lato" panose="020F0502020204030203" pitchFamily="34" charset="0"/>
              </a:rPr>
              <a:t>Finding Our New Normal: Updating Strategic and Operating Plans</a:t>
            </a:r>
          </a:p>
        </p:txBody>
      </p:sp>
    </p:spTree>
    <p:extLst>
      <p:ext uri="{BB962C8B-B14F-4D97-AF65-F5344CB8AC3E}">
        <p14:creationId xmlns:p14="http://schemas.microsoft.com/office/powerpoint/2010/main" val="3116535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8" name="TextBox 17">
            <a:extLst>
              <a:ext uri="{FF2B5EF4-FFF2-40B4-BE49-F238E27FC236}">
                <a16:creationId xmlns:a16="http://schemas.microsoft.com/office/drawing/2014/main" id="{7CA59468-387D-5A45-981D-539172F2B499}"/>
              </a:ext>
            </a:extLst>
          </p:cNvPr>
          <p:cNvSpPr txBox="1"/>
          <p:nvPr/>
        </p:nvSpPr>
        <p:spPr>
          <a:xfrm>
            <a:off x="13289278" y="11899019"/>
            <a:ext cx="10376921" cy="1200329"/>
          </a:xfrm>
          <a:prstGeom prst="rect">
            <a:avLst/>
          </a:prstGeom>
          <a:noFill/>
          <a:ln>
            <a:noFill/>
          </a:ln>
        </p:spPr>
        <p:txBody>
          <a:bodyPr wrap="square" rtlCol="0">
            <a:spAutoFit/>
          </a:bodyPr>
          <a:lstStyle/>
          <a:p>
            <a:pPr algn="r"/>
            <a:r>
              <a:rPr lang="en-US" sz="3600" b="1" dirty="0">
                <a:solidFill>
                  <a:schemeClr val="tx2"/>
                </a:solidFill>
                <a:latin typeface="Arial" panose="020B0604020202020204" pitchFamily="34" charset="0"/>
                <a:ea typeface="Roboto Medium" panose="02000000000000000000" pitchFamily="2" charset="0"/>
                <a:cs typeface="Arial" panose="020B0604020202020204" pitchFamily="34" charset="0"/>
              </a:rPr>
              <a:t>Invest In an IT Portal To Organize Regional Assets and Coordinate Interventions</a:t>
            </a:r>
          </a:p>
        </p:txBody>
      </p:sp>
      <p:grpSp>
        <p:nvGrpSpPr>
          <p:cNvPr id="21" name="Group 20">
            <a:extLst>
              <a:ext uri="{FF2B5EF4-FFF2-40B4-BE49-F238E27FC236}">
                <a16:creationId xmlns:a16="http://schemas.microsoft.com/office/drawing/2014/main" id="{9CDE656B-360B-8D4E-9AE1-B82953204985}"/>
              </a:ext>
            </a:extLst>
          </p:cNvPr>
          <p:cNvGrpSpPr/>
          <p:nvPr/>
        </p:nvGrpSpPr>
        <p:grpSpPr>
          <a:xfrm>
            <a:off x="14328809" y="2394825"/>
            <a:ext cx="8664290" cy="3580673"/>
            <a:chOff x="11859929" y="973212"/>
            <a:chExt cx="8664290" cy="1184045"/>
          </a:xfrm>
        </p:grpSpPr>
        <p:sp>
          <p:nvSpPr>
            <p:cNvPr id="22" name="TextBox 21">
              <a:extLst>
                <a:ext uri="{FF2B5EF4-FFF2-40B4-BE49-F238E27FC236}">
                  <a16:creationId xmlns:a16="http://schemas.microsoft.com/office/drawing/2014/main" id="{9AA8F16D-83BC-6A46-97A1-62A74642E6FF}"/>
                </a:ext>
              </a:extLst>
            </p:cNvPr>
            <p:cNvSpPr txBox="1"/>
            <p:nvPr/>
          </p:nvSpPr>
          <p:spPr>
            <a:xfrm>
              <a:off x="11859929" y="1827179"/>
              <a:ext cx="8177475" cy="330078"/>
            </a:xfrm>
            <a:prstGeom prst="rect">
              <a:avLst/>
            </a:prstGeom>
            <a:noFill/>
          </p:spPr>
          <p:txBody>
            <a:bodyPr wrap="square" rtlCol="0">
              <a:spAutoFit/>
            </a:bodyPr>
            <a:lstStyle/>
            <a:p>
              <a:r>
                <a:rPr lang="en-US" sz="3600" dirty="0">
                  <a:solidFill>
                    <a:schemeClr val="bg2">
                      <a:lumMod val="25000"/>
                    </a:schemeClr>
                  </a:solidFill>
                  <a:latin typeface="Lato Light" panose="020F0502020204030203" pitchFamily="34" charset="0"/>
                  <a:ea typeface="Lato Light" panose="020F0502020204030203" pitchFamily="34" charset="0"/>
                  <a:cs typeface="Lato Light" panose="020F0502020204030203" pitchFamily="34" charset="0"/>
                </a:rPr>
                <a:t>Text</a:t>
              </a:r>
            </a:p>
          </p:txBody>
        </p:sp>
        <p:sp>
          <p:nvSpPr>
            <p:cNvPr id="23" name="TextBox 22">
              <a:extLst>
                <a:ext uri="{FF2B5EF4-FFF2-40B4-BE49-F238E27FC236}">
                  <a16:creationId xmlns:a16="http://schemas.microsoft.com/office/drawing/2014/main" id="{DA2846C4-A9AD-3D4C-87F9-1C864E7A8BEE}"/>
                </a:ext>
              </a:extLst>
            </p:cNvPr>
            <p:cNvSpPr txBox="1"/>
            <p:nvPr/>
          </p:nvSpPr>
          <p:spPr>
            <a:xfrm>
              <a:off x="11859929" y="973212"/>
              <a:ext cx="8664290" cy="1147412"/>
            </a:xfrm>
            <a:prstGeom prst="rect">
              <a:avLst/>
            </a:prstGeom>
            <a:noFill/>
          </p:spPr>
          <p:txBody>
            <a:bodyPr wrap="square" rtlCol="0">
              <a:spAutoFit/>
            </a:bodyPr>
            <a:lstStyle/>
            <a:p>
              <a:r>
                <a:rPr lang="en-US" sz="2800" b="1" dirty="0">
                  <a:solidFill>
                    <a:srgbClr val="406D6B"/>
                  </a:solidFill>
                  <a:latin typeface="Arial" panose="020B0604020202020204" pitchFamily="34" charset="0"/>
                  <a:ea typeface="Lato Light" panose="020F0502020204030203" pitchFamily="34" charset="0"/>
                  <a:cs typeface="Arial" panose="020B0604020202020204" pitchFamily="34" charset="0"/>
                </a:rPr>
                <a:t>Augment your wellness activities health education with the Force for Health GO app for images and locations to trigger healthier choices, resources, learning,  or behaviors throughout the community using QR codes</a:t>
              </a:r>
            </a:p>
          </p:txBody>
        </p:sp>
      </p:grpSp>
      <p:sp>
        <p:nvSpPr>
          <p:cNvPr id="15" name="TextBox 14">
            <a:extLst>
              <a:ext uri="{FF2B5EF4-FFF2-40B4-BE49-F238E27FC236}">
                <a16:creationId xmlns:a16="http://schemas.microsoft.com/office/drawing/2014/main" id="{1AF280BE-1A62-1A40-8DE5-C1F5B5FA124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6" name="Picture Placeholder 5" descr="A picture containing computer, room, shirt, table&#10;&#10;Description automatically generated">
            <a:extLst>
              <a:ext uri="{FF2B5EF4-FFF2-40B4-BE49-F238E27FC236}">
                <a16:creationId xmlns:a16="http://schemas.microsoft.com/office/drawing/2014/main" id="{FC80A9BD-5AF2-BD40-98C2-5944EC467E28}"/>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2875" r="12875"/>
          <a:stretch>
            <a:fillRect/>
          </a:stretch>
        </p:blipFill>
        <p:spPr/>
      </p:pic>
    </p:spTree>
    <p:extLst>
      <p:ext uri="{BB962C8B-B14F-4D97-AF65-F5344CB8AC3E}">
        <p14:creationId xmlns:p14="http://schemas.microsoft.com/office/powerpoint/2010/main" val="3816737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68" y="1786"/>
            <a:ext cx="24366283" cy="13712428"/>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1828343"/>
            <a:endParaRPr lang="en-US" sz="3599">
              <a:solidFill>
                <a:srgbClr val="FFFFFF"/>
              </a:solidFill>
              <a:latin typeface="Franklin Gothic Book" panose="020F0502020204030204"/>
            </a:endParaRPr>
          </a:p>
        </p:txBody>
      </p:sp>
      <p:sp>
        <p:nvSpPr>
          <p:cNvPr id="14"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 y="1786"/>
            <a:ext cx="8117723" cy="13712428"/>
          </a:xfrm>
          <a:prstGeom prst="rect">
            <a:avLst/>
          </a:prstGeom>
          <a:solidFill>
            <a:srgbClr val="93AA4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56DB24-CFD1-594B-BE35-B5D01E8D1473}"/>
              </a:ext>
            </a:extLst>
          </p:cNvPr>
          <p:cNvSpPr>
            <a:spLocks noGrp="1"/>
          </p:cNvSpPr>
          <p:nvPr>
            <p:ph type="title"/>
          </p:nvPr>
        </p:nvSpPr>
        <p:spPr>
          <a:xfrm>
            <a:off x="0" y="1028380"/>
            <a:ext cx="8117722" cy="3921151"/>
          </a:xfrm>
        </p:spPr>
        <p:txBody>
          <a:bodyPr>
            <a:normAutofit/>
          </a:bodyPr>
          <a:lstStyle/>
          <a:p>
            <a:pPr algn="ctr"/>
            <a:r>
              <a:rPr lang="en-US" sz="5599" dirty="0">
                <a:solidFill>
                  <a:srgbClr val="FFFFFF"/>
                </a:solidFill>
              </a:rPr>
              <a:t>Modules for each </a:t>
            </a:r>
            <a:br>
              <a:rPr lang="en-US" sz="5599" dirty="0">
                <a:solidFill>
                  <a:srgbClr val="FFFFFF"/>
                </a:solidFill>
              </a:rPr>
            </a:br>
            <a:r>
              <a:rPr lang="en-US" sz="5599" dirty="0">
                <a:solidFill>
                  <a:srgbClr val="FFFFFF"/>
                </a:solidFill>
              </a:rPr>
              <a:t>of the levels </a:t>
            </a:r>
            <a:br>
              <a:rPr lang="en-US" sz="5599" dirty="0">
                <a:solidFill>
                  <a:srgbClr val="FFFFFF"/>
                </a:solidFill>
              </a:rPr>
            </a:br>
            <a:r>
              <a:rPr lang="en-US" sz="5599" dirty="0">
                <a:solidFill>
                  <a:srgbClr val="FFFFFF"/>
                </a:solidFill>
              </a:rPr>
              <a:t>of the validated </a:t>
            </a:r>
            <a:br>
              <a:rPr lang="en-US" sz="5599" dirty="0">
                <a:solidFill>
                  <a:srgbClr val="FFFFFF"/>
                </a:solidFill>
              </a:rPr>
            </a:br>
            <a:r>
              <a:rPr lang="en-US" sz="5599" dirty="0">
                <a:solidFill>
                  <a:srgbClr val="FFFFFF"/>
                </a:solidFill>
              </a:rPr>
              <a:t>socio-ecologic model</a:t>
            </a:r>
          </a:p>
        </p:txBody>
      </p:sp>
      <p:cxnSp>
        <p:nvCxnSpPr>
          <p:cNvPr id="16" name="Straight Connector 15">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206" y="5277986"/>
            <a:ext cx="54849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8F1704-485D-2441-BFCF-B62C0424C77D}"/>
              </a:ext>
            </a:extLst>
          </p:cNvPr>
          <p:cNvSpPr>
            <a:spLocks noGrp="1"/>
          </p:cNvSpPr>
          <p:nvPr>
            <p:ph idx="1"/>
          </p:nvPr>
        </p:nvSpPr>
        <p:spPr>
          <a:xfrm>
            <a:off x="1054181" y="5606442"/>
            <a:ext cx="6009359" cy="6377669"/>
          </a:xfrm>
        </p:spPr>
        <p:txBody>
          <a:bodyPr>
            <a:normAutofit/>
          </a:bodyPr>
          <a:lstStyle/>
          <a:p>
            <a:pPr algn="ctr"/>
            <a:r>
              <a:rPr lang="en-US" sz="3599" dirty="0">
                <a:solidFill>
                  <a:srgbClr val="FFFFFF"/>
                </a:solidFill>
              </a:rPr>
              <a:t>The person has been shown to thrive if all aspects of the community are part of the solution.  The community prospers when are members share their skills and actions to advance the community. </a:t>
            </a:r>
          </a:p>
        </p:txBody>
      </p:sp>
      <p:pic>
        <p:nvPicPr>
          <p:cNvPr id="7" name="Picture 6" descr="A picture containing screenshot&#10;&#10;Description automatically generated">
            <a:extLst>
              <a:ext uri="{FF2B5EF4-FFF2-40B4-BE49-F238E27FC236}">
                <a16:creationId xmlns:a16="http://schemas.microsoft.com/office/drawing/2014/main" id="{DFD62272-FCB1-A34F-B46C-C7208C69D7DB}"/>
              </a:ext>
            </a:extLst>
          </p:cNvPr>
          <p:cNvPicPr>
            <a:picLocks noChangeAspect="1"/>
          </p:cNvPicPr>
          <p:nvPr/>
        </p:nvPicPr>
        <p:blipFill>
          <a:blip r:embed="rId2"/>
          <a:stretch>
            <a:fillRect/>
          </a:stretch>
        </p:blipFill>
        <p:spPr>
          <a:xfrm>
            <a:off x="9463584" y="1799450"/>
            <a:ext cx="13592623" cy="10840114"/>
          </a:xfrm>
          <a:prstGeom prst="rect">
            <a:avLst/>
          </a:prstGeom>
        </p:spPr>
      </p:pic>
    </p:spTree>
    <p:extLst>
      <p:ext uri="{BB962C8B-B14F-4D97-AF65-F5344CB8AC3E}">
        <p14:creationId xmlns:p14="http://schemas.microsoft.com/office/powerpoint/2010/main" val="303265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200F358-DCB7-0448-9F91-EEA752DC4B65}"/>
              </a:ext>
            </a:extLst>
          </p:cNvPr>
          <p:cNvSpPr>
            <a:spLocks/>
          </p:cNvSpPr>
          <p:nvPr/>
        </p:nvSpPr>
        <p:spPr bwMode="auto">
          <a:xfrm rot="10800000">
            <a:off x="3176" y="9526327"/>
            <a:ext cx="10369109" cy="4232521"/>
          </a:xfrm>
          <a:custGeom>
            <a:avLst/>
            <a:gdLst>
              <a:gd name="connsiteX0" fmla="*/ 10371810 w 10371810"/>
              <a:gd name="connsiteY0" fmla="*/ 4233624 h 4233624"/>
              <a:gd name="connsiteX1" fmla="*/ 0 w 10371810"/>
              <a:gd name="connsiteY1" fmla="*/ 0 h 4233624"/>
              <a:gd name="connsiteX2" fmla="*/ 10371810 w 10371810"/>
              <a:gd name="connsiteY2" fmla="*/ 0 h 4233624"/>
            </a:gdLst>
            <a:ahLst/>
            <a:cxnLst>
              <a:cxn ang="0">
                <a:pos x="connsiteX0" y="connsiteY0"/>
              </a:cxn>
              <a:cxn ang="0">
                <a:pos x="connsiteX1" y="connsiteY1"/>
              </a:cxn>
              <a:cxn ang="0">
                <a:pos x="connsiteX2" y="connsiteY2"/>
              </a:cxn>
            </a:cxnLst>
            <a:rect l="l" t="t" r="r" b="b"/>
            <a:pathLst>
              <a:path w="10371810" h="4233624">
                <a:moveTo>
                  <a:pt x="10371810" y="4233624"/>
                </a:moveTo>
                <a:lnTo>
                  <a:pt x="0" y="0"/>
                </a:lnTo>
                <a:lnTo>
                  <a:pt x="1037181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000000"/>
              </a:solidFill>
              <a:latin typeface="Lato Light" panose="020F0502020204030203" pitchFamily="34" charset="0"/>
            </a:endParaRPr>
          </a:p>
        </p:txBody>
      </p:sp>
      <p:sp>
        <p:nvSpPr>
          <p:cNvPr id="3" name="Freeform 2">
            <a:extLst>
              <a:ext uri="{FF2B5EF4-FFF2-40B4-BE49-F238E27FC236}">
                <a16:creationId xmlns:a16="http://schemas.microsoft.com/office/drawing/2014/main" id="{9EA9AD72-1FF0-DB48-98B7-D8CB0AEF1A66}"/>
              </a:ext>
            </a:extLst>
          </p:cNvPr>
          <p:cNvSpPr>
            <a:spLocks/>
          </p:cNvSpPr>
          <p:nvPr/>
        </p:nvSpPr>
        <p:spPr bwMode="auto">
          <a:xfrm rot="10800000">
            <a:off x="3176" y="7833203"/>
            <a:ext cx="12426949" cy="5925646"/>
          </a:xfrm>
          <a:custGeom>
            <a:avLst/>
            <a:gdLst>
              <a:gd name="connsiteX0" fmla="*/ 12430185 w 12430185"/>
              <a:gd name="connsiteY0" fmla="*/ 5927190 h 5927190"/>
              <a:gd name="connsiteX1" fmla="*/ 0 w 12430185"/>
              <a:gd name="connsiteY1" fmla="*/ 333901 h 5927190"/>
              <a:gd name="connsiteX2" fmla="*/ 0 w 12430185"/>
              <a:gd name="connsiteY2" fmla="*/ 0 h 5927190"/>
              <a:gd name="connsiteX3" fmla="*/ 2121394 w 12430185"/>
              <a:gd name="connsiteY3" fmla="*/ 0 h 5927190"/>
              <a:gd name="connsiteX4" fmla="*/ 12430185 w 12430185"/>
              <a:gd name="connsiteY4" fmla="*/ 4231304 h 59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85" h="5927190">
                <a:moveTo>
                  <a:pt x="12430185" y="5927190"/>
                </a:moveTo>
                <a:lnTo>
                  <a:pt x="0" y="333901"/>
                </a:lnTo>
                <a:lnTo>
                  <a:pt x="0" y="0"/>
                </a:lnTo>
                <a:lnTo>
                  <a:pt x="2121394" y="0"/>
                </a:lnTo>
                <a:lnTo>
                  <a:pt x="12430185" y="423130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000000"/>
              </a:solidFill>
              <a:latin typeface="Lato Light" panose="020F0502020204030203" pitchFamily="34" charset="0"/>
            </a:endParaRPr>
          </a:p>
        </p:txBody>
      </p:sp>
      <p:sp>
        <p:nvSpPr>
          <p:cNvPr id="4" name="Freeform 3">
            <a:extLst>
              <a:ext uri="{FF2B5EF4-FFF2-40B4-BE49-F238E27FC236}">
                <a16:creationId xmlns:a16="http://schemas.microsoft.com/office/drawing/2014/main" id="{9C079D34-B975-124E-A7D1-AC1F6B885DD1}"/>
              </a:ext>
            </a:extLst>
          </p:cNvPr>
          <p:cNvSpPr>
            <a:spLocks/>
          </p:cNvSpPr>
          <p:nvPr/>
        </p:nvSpPr>
        <p:spPr bwMode="auto">
          <a:xfrm rot="10800000">
            <a:off x="3176" y="3989473"/>
            <a:ext cx="12426949" cy="9462447"/>
          </a:xfrm>
          <a:custGeom>
            <a:avLst/>
            <a:gdLst>
              <a:gd name="connsiteX0" fmla="*/ 12430185 w 12430185"/>
              <a:gd name="connsiteY0" fmla="*/ 9464912 h 9464912"/>
              <a:gd name="connsiteX1" fmla="*/ 3174 w 12430185"/>
              <a:gd name="connsiteY1" fmla="*/ 3901062 h 9464912"/>
              <a:gd name="connsiteX2" fmla="*/ 0 w 12430185"/>
              <a:gd name="connsiteY2" fmla="*/ 0 h 9464912"/>
              <a:gd name="connsiteX3" fmla="*/ 12430185 w 12430185"/>
              <a:gd name="connsiteY3" fmla="*/ 5566891 h 9464912"/>
            </a:gdLst>
            <a:ahLst/>
            <a:cxnLst>
              <a:cxn ang="0">
                <a:pos x="connsiteX0" y="connsiteY0"/>
              </a:cxn>
              <a:cxn ang="0">
                <a:pos x="connsiteX1" y="connsiteY1"/>
              </a:cxn>
              <a:cxn ang="0">
                <a:pos x="connsiteX2" y="connsiteY2"/>
              </a:cxn>
              <a:cxn ang="0">
                <a:pos x="connsiteX3" y="connsiteY3"/>
              </a:cxn>
            </a:cxnLst>
            <a:rect l="l" t="t" r="r" b="b"/>
            <a:pathLst>
              <a:path w="12430185" h="9464912">
                <a:moveTo>
                  <a:pt x="12430185" y="9464912"/>
                </a:moveTo>
                <a:lnTo>
                  <a:pt x="3174" y="3901062"/>
                </a:lnTo>
                <a:lnTo>
                  <a:pt x="0" y="0"/>
                </a:lnTo>
                <a:lnTo>
                  <a:pt x="12430185" y="5566891"/>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000000"/>
              </a:solidFill>
              <a:latin typeface="Lato Light" panose="020F0502020204030203" pitchFamily="34" charset="0"/>
            </a:endParaRPr>
          </a:p>
        </p:txBody>
      </p:sp>
      <p:sp>
        <p:nvSpPr>
          <p:cNvPr id="5" name="Freeform 4">
            <a:extLst>
              <a:ext uri="{FF2B5EF4-FFF2-40B4-BE49-F238E27FC236}">
                <a16:creationId xmlns:a16="http://schemas.microsoft.com/office/drawing/2014/main" id="{271E0E52-6393-1143-B136-ECF27325E6AE}"/>
              </a:ext>
            </a:extLst>
          </p:cNvPr>
          <p:cNvSpPr>
            <a:spLocks/>
          </p:cNvSpPr>
          <p:nvPr/>
        </p:nvSpPr>
        <p:spPr bwMode="auto">
          <a:xfrm rot="10800000">
            <a:off x="7720369" y="6640688"/>
            <a:ext cx="3985728" cy="6886168"/>
          </a:xfrm>
          <a:custGeom>
            <a:avLst/>
            <a:gdLst>
              <a:gd name="connsiteX0" fmla="*/ 2688526 w 3986766"/>
              <a:gd name="connsiteY0" fmla="*/ 1920376 h 6887962"/>
              <a:gd name="connsiteX1" fmla="*/ 1276017 w 3986766"/>
              <a:gd name="connsiteY1" fmla="*/ 1288714 h 6887962"/>
              <a:gd name="connsiteX2" fmla="*/ 2561559 w 3986766"/>
              <a:gd name="connsiteY2" fmla="*/ 536434 h 6887962"/>
              <a:gd name="connsiteX3" fmla="*/ 2561561 w 3986766"/>
              <a:gd name="connsiteY3" fmla="*/ 536435 h 6887962"/>
              <a:gd name="connsiteX4" fmla="*/ 2532993 w 3986766"/>
              <a:gd name="connsiteY4" fmla="*/ 0 h 6887962"/>
              <a:gd name="connsiteX5" fmla="*/ 3986766 w 3986766"/>
              <a:gd name="connsiteY5" fmla="*/ 0 h 6887962"/>
              <a:gd name="connsiteX6" fmla="*/ 3958199 w 3986766"/>
              <a:gd name="connsiteY6" fmla="*/ 1110961 h 6887962"/>
              <a:gd name="connsiteX7" fmla="*/ 3958197 w 3986766"/>
              <a:gd name="connsiteY7" fmla="*/ 1110960 h 6887962"/>
              <a:gd name="connsiteX8" fmla="*/ 787195 w 3986766"/>
              <a:gd name="connsiteY8" fmla="*/ 6887962 h 6887962"/>
              <a:gd name="connsiteX9" fmla="*/ 0 w 3986766"/>
              <a:gd name="connsiteY9" fmla="*/ 6887962 h 6887962"/>
              <a:gd name="connsiteX10" fmla="*/ 0 w 3986766"/>
              <a:gd name="connsiteY10" fmla="*/ 6183296 h 6887962"/>
              <a:gd name="connsiteX11" fmla="*/ 148122 w 3986766"/>
              <a:gd name="connsiteY11" fmla="*/ 6315889 h 6887962"/>
              <a:gd name="connsiteX12" fmla="*/ 1446500 w 3986766"/>
              <a:gd name="connsiteY12" fmla="*/ 5244501 h 6887962"/>
              <a:gd name="connsiteX13" fmla="*/ 1276020 w 3986766"/>
              <a:gd name="connsiteY13" fmla="*/ 1288716 h 6887962"/>
              <a:gd name="connsiteX14" fmla="*/ 2688528 w 3986766"/>
              <a:gd name="connsiteY14" fmla="*/ 1920377 h 6887962"/>
              <a:gd name="connsiteX15" fmla="*/ 2145744 w 3986766"/>
              <a:gd name="connsiteY15" fmla="*/ 5577027 h 6887962"/>
              <a:gd name="connsiteX16" fmla="*/ 2127792 w 3986766"/>
              <a:gd name="connsiteY16" fmla="*/ 5569030 h 6887962"/>
              <a:gd name="connsiteX17" fmla="*/ 634991 w 3986766"/>
              <a:gd name="connsiteY17" fmla="*/ 6751716 h 688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6766" h="6887962">
                <a:moveTo>
                  <a:pt x="2688526" y="1920376"/>
                </a:moveTo>
                <a:lnTo>
                  <a:pt x="1276017" y="1288714"/>
                </a:lnTo>
                <a:lnTo>
                  <a:pt x="2561559" y="536434"/>
                </a:lnTo>
                <a:lnTo>
                  <a:pt x="2561561" y="536435"/>
                </a:lnTo>
                <a:lnTo>
                  <a:pt x="2532993" y="0"/>
                </a:lnTo>
                <a:lnTo>
                  <a:pt x="3986766" y="0"/>
                </a:lnTo>
                <a:lnTo>
                  <a:pt x="3958199" y="1110961"/>
                </a:lnTo>
                <a:lnTo>
                  <a:pt x="3958197" y="1110960"/>
                </a:lnTo>
                <a:close/>
                <a:moveTo>
                  <a:pt x="787195" y="6887962"/>
                </a:moveTo>
                <a:lnTo>
                  <a:pt x="0" y="6887962"/>
                </a:lnTo>
                <a:lnTo>
                  <a:pt x="0" y="6183296"/>
                </a:lnTo>
                <a:lnTo>
                  <a:pt x="148122" y="6315889"/>
                </a:lnTo>
                <a:lnTo>
                  <a:pt x="1446500" y="5244501"/>
                </a:lnTo>
                <a:lnTo>
                  <a:pt x="1276020" y="1288716"/>
                </a:lnTo>
                <a:lnTo>
                  <a:pt x="2688528" y="1920377"/>
                </a:lnTo>
                <a:lnTo>
                  <a:pt x="2145744" y="5577027"/>
                </a:lnTo>
                <a:lnTo>
                  <a:pt x="2127792" y="5569030"/>
                </a:lnTo>
                <a:lnTo>
                  <a:pt x="634991" y="6751716"/>
                </a:lnTo>
                <a:close/>
              </a:path>
            </a:pathLst>
          </a:custGeom>
          <a:solidFill>
            <a:srgbClr val="F78700"/>
          </a:solidFill>
          <a:ln>
            <a:noFill/>
          </a:ln>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000000"/>
              </a:solidFill>
              <a:latin typeface="Lato Light" panose="020F0502020204030203" pitchFamily="34" charset="0"/>
            </a:endParaRPr>
          </a:p>
        </p:txBody>
      </p:sp>
      <p:sp>
        <p:nvSpPr>
          <p:cNvPr id="6" name="Freeform 5">
            <a:extLst>
              <a:ext uri="{FF2B5EF4-FFF2-40B4-BE49-F238E27FC236}">
                <a16:creationId xmlns:a16="http://schemas.microsoft.com/office/drawing/2014/main" id="{CDCA8030-819F-1447-B8E4-C1AB0DE0657C}"/>
              </a:ext>
            </a:extLst>
          </p:cNvPr>
          <p:cNvSpPr>
            <a:spLocks/>
          </p:cNvSpPr>
          <p:nvPr/>
        </p:nvSpPr>
        <p:spPr bwMode="auto">
          <a:xfrm rot="10800000">
            <a:off x="5366246" y="5529743"/>
            <a:ext cx="5683472" cy="8263402"/>
          </a:xfrm>
          <a:custGeom>
            <a:avLst/>
            <a:gdLst>
              <a:gd name="connsiteX0" fmla="*/ 1022086 w 5684951"/>
              <a:gd name="connsiteY0" fmla="*/ 8265553 h 8265553"/>
              <a:gd name="connsiteX1" fmla="*/ 0 w 5684951"/>
              <a:gd name="connsiteY1" fmla="*/ 8265553 h 8265553"/>
              <a:gd name="connsiteX2" fmla="*/ 12697 w 5684951"/>
              <a:gd name="connsiteY2" fmla="*/ 7364088 h 8265553"/>
              <a:gd name="connsiteX3" fmla="*/ 215141 w 5684951"/>
              <a:gd name="connsiteY3" fmla="*/ 7544886 h 8265553"/>
              <a:gd name="connsiteX4" fmla="*/ 2123525 w 5684951"/>
              <a:gd name="connsiteY4" fmla="*/ 5811916 h 8265553"/>
              <a:gd name="connsiteX5" fmla="*/ 2126239 w 5684951"/>
              <a:gd name="connsiteY5" fmla="*/ 5813125 h 8265553"/>
              <a:gd name="connsiteX6" fmla="*/ 2599651 w 5684951"/>
              <a:gd name="connsiteY6" fmla="*/ 2148916 h 8265553"/>
              <a:gd name="connsiteX7" fmla="*/ 2599650 w 5684951"/>
              <a:gd name="connsiteY7" fmla="*/ 2148916 h 8265553"/>
              <a:gd name="connsiteX8" fmla="*/ 3780443 w 5684951"/>
              <a:gd name="connsiteY8" fmla="*/ 1282366 h 8265553"/>
              <a:gd name="connsiteX9" fmla="*/ 3780445 w 5684951"/>
              <a:gd name="connsiteY9" fmla="*/ 1282367 h 8265553"/>
              <a:gd name="connsiteX10" fmla="*/ 3859800 w 5684951"/>
              <a:gd name="connsiteY10" fmla="*/ 0 h 8265553"/>
              <a:gd name="connsiteX11" fmla="*/ 5684951 w 5684951"/>
              <a:gd name="connsiteY11" fmla="*/ 0 h 8265553"/>
              <a:gd name="connsiteX12" fmla="*/ 5272308 w 5684951"/>
              <a:gd name="connsiteY12" fmla="*/ 1891809 h 8265553"/>
              <a:gd name="connsiteX13" fmla="*/ 5272306 w 5684951"/>
              <a:gd name="connsiteY13" fmla="*/ 1891808 h 8265553"/>
              <a:gd name="connsiteX14" fmla="*/ 3935979 w 5684951"/>
              <a:gd name="connsiteY14" fmla="*/ 2748835 h 8265553"/>
              <a:gd name="connsiteX15" fmla="*/ 2971030 w 5684951"/>
              <a:gd name="connsiteY15" fmla="*/ 6211862 h 8265553"/>
              <a:gd name="connsiteX16" fmla="*/ 2953429 w 5684951"/>
              <a:gd name="connsiteY16" fmla="*/ 6204017 h 8265553"/>
              <a:gd name="connsiteX17" fmla="*/ 738931 w 5684951"/>
              <a:gd name="connsiteY17" fmla="*/ 8012672 h 826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84951" h="8265553">
                <a:moveTo>
                  <a:pt x="1022086" y="8265553"/>
                </a:moveTo>
                <a:lnTo>
                  <a:pt x="0" y="8265553"/>
                </a:lnTo>
                <a:lnTo>
                  <a:pt x="12697" y="7364088"/>
                </a:lnTo>
                <a:lnTo>
                  <a:pt x="215141" y="7544886"/>
                </a:lnTo>
                <a:lnTo>
                  <a:pt x="2123525" y="5811916"/>
                </a:lnTo>
                <a:lnTo>
                  <a:pt x="2126239" y="5813125"/>
                </a:lnTo>
                <a:lnTo>
                  <a:pt x="2599651" y="2148916"/>
                </a:lnTo>
                <a:lnTo>
                  <a:pt x="2599650" y="2148916"/>
                </a:lnTo>
                <a:lnTo>
                  <a:pt x="3780443" y="1282366"/>
                </a:lnTo>
                <a:lnTo>
                  <a:pt x="3780445" y="1282367"/>
                </a:lnTo>
                <a:lnTo>
                  <a:pt x="3859800" y="0"/>
                </a:lnTo>
                <a:lnTo>
                  <a:pt x="5684951" y="0"/>
                </a:lnTo>
                <a:lnTo>
                  <a:pt x="5272308" y="1891809"/>
                </a:lnTo>
                <a:lnTo>
                  <a:pt x="5272306" y="1891808"/>
                </a:lnTo>
                <a:lnTo>
                  <a:pt x="3935979" y="2748835"/>
                </a:lnTo>
                <a:lnTo>
                  <a:pt x="2971030" y="6211862"/>
                </a:lnTo>
                <a:lnTo>
                  <a:pt x="2953429" y="6204017"/>
                </a:lnTo>
                <a:lnTo>
                  <a:pt x="738931" y="8012672"/>
                </a:lnTo>
                <a:close/>
              </a:path>
            </a:pathLst>
          </a:custGeom>
          <a:solidFill>
            <a:srgbClr val="AEC947"/>
          </a:solidFill>
          <a:ln>
            <a:noFill/>
          </a:ln>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000000"/>
              </a:solidFill>
              <a:latin typeface="Lato Light" panose="020F0502020204030203" pitchFamily="34" charset="0"/>
            </a:endParaRPr>
          </a:p>
        </p:txBody>
      </p:sp>
      <p:sp>
        <p:nvSpPr>
          <p:cNvPr id="7" name="Freeform 6">
            <a:extLst>
              <a:ext uri="{FF2B5EF4-FFF2-40B4-BE49-F238E27FC236}">
                <a16:creationId xmlns:a16="http://schemas.microsoft.com/office/drawing/2014/main" id="{619E1C16-5826-3E4B-8741-237CA7FD1F26}"/>
              </a:ext>
            </a:extLst>
          </p:cNvPr>
          <p:cNvSpPr>
            <a:spLocks/>
          </p:cNvSpPr>
          <p:nvPr/>
        </p:nvSpPr>
        <p:spPr bwMode="auto">
          <a:xfrm rot="10800000">
            <a:off x="2789486" y="3984321"/>
            <a:ext cx="7431986" cy="9808821"/>
          </a:xfrm>
          <a:custGeom>
            <a:avLst/>
            <a:gdLst>
              <a:gd name="connsiteX0" fmla="*/ 5012024 w 7433922"/>
              <a:gd name="connsiteY0" fmla="*/ 3602689 h 9811376"/>
              <a:gd name="connsiteX1" fmla="*/ 3678870 w 7433922"/>
              <a:gd name="connsiteY1" fmla="*/ 3005944 h 9811376"/>
              <a:gd name="connsiteX2" fmla="*/ 4875534 w 7433922"/>
              <a:gd name="connsiteY2" fmla="*/ 2072736 h 9811376"/>
              <a:gd name="connsiteX3" fmla="*/ 4875536 w 7433922"/>
              <a:gd name="connsiteY3" fmla="*/ 2072737 h 9811376"/>
              <a:gd name="connsiteX4" fmla="*/ 5383404 w 7433922"/>
              <a:gd name="connsiteY4" fmla="*/ 0 h 9811376"/>
              <a:gd name="connsiteX5" fmla="*/ 7433922 w 7433922"/>
              <a:gd name="connsiteY5" fmla="*/ 0 h 9811376"/>
              <a:gd name="connsiteX6" fmla="*/ 6361050 w 7433922"/>
              <a:gd name="connsiteY6" fmla="*/ 2682179 h 9811376"/>
              <a:gd name="connsiteX7" fmla="*/ 6361048 w 7433922"/>
              <a:gd name="connsiteY7" fmla="*/ 2682178 h 9811376"/>
              <a:gd name="connsiteX8" fmla="*/ 1015737 w 7433922"/>
              <a:gd name="connsiteY8" fmla="*/ 9811376 h 9811376"/>
              <a:gd name="connsiteX9" fmla="*/ 0 w 7433922"/>
              <a:gd name="connsiteY9" fmla="*/ 9811376 h 9811376"/>
              <a:gd name="connsiteX10" fmla="*/ 34916 w 7433922"/>
              <a:gd name="connsiteY10" fmla="*/ 8919432 h 9811376"/>
              <a:gd name="connsiteX11" fmla="*/ 276424 w 7433922"/>
              <a:gd name="connsiteY11" fmla="*/ 9139056 h 9811376"/>
              <a:gd name="connsiteX12" fmla="*/ 2951984 w 7433922"/>
              <a:gd name="connsiteY12" fmla="*/ 6554673 h 9811376"/>
              <a:gd name="connsiteX13" fmla="*/ 2956127 w 7433922"/>
              <a:gd name="connsiteY13" fmla="*/ 6556535 h 9811376"/>
              <a:gd name="connsiteX14" fmla="*/ 3678870 w 7433922"/>
              <a:gd name="connsiteY14" fmla="*/ 3005945 h 9811376"/>
              <a:gd name="connsiteX15" fmla="*/ 5012025 w 7433922"/>
              <a:gd name="connsiteY15" fmla="*/ 3602690 h 9811376"/>
              <a:gd name="connsiteX16" fmla="*/ 3897888 w 7433922"/>
              <a:gd name="connsiteY16" fmla="*/ 7002232 h 9811376"/>
              <a:gd name="connsiteX17" fmla="*/ 3880711 w 7433922"/>
              <a:gd name="connsiteY17" fmla="*/ 6994508 h 9811376"/>
              <a:gd name="connsiteX18" fmla="*/ 788111 w 7433922"/>
              <a:gd name="connsiteY18" fmla="*/ 9604376 h 981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33922" h="9811376">
                <a:moveTo>
                  <a:pt x="5012024" y="3602689"/>
                </a:moveTo>
                <a:lnTo>
                  <a:pt x="3678870" y="3005944"/>
                </a:lnTo>
                <a:lnTo>
                  <a:pt x="4875534" y="2072736"/>
                </a:lnTo>
                <a:lnTo>
                  <a:pt x="4875536" y="2072737"/>
                </a:lnTo>
                <a:lnTo>
                  <a:pt x="5383404" y="0"/>
                </a:lnTo>
                <a:lnTo>
                  <a:pt x="7433922" y="0"/>
                </a:lnTo>
                <a:lnTo>
                  <a:pt x="6361050" y="2682179"/>
                </a:lnTo>
                <a:lnTo>
                  <a:pt x="6361048" y="2682178"/>
                </a:lnTo>
                <a:close/>
                <a:moveTo>
                  <a:pt x="1015737" y="9811376"/>
                </a:moveTo>
                <a:lnTo>
                  <a:pt x="0" y="9811376"/>
                </a:lnTo>
                <a:lnTo>
                  <a:pt x="34916" y="8919432"/>
                </a:lnTo>
                <a:lnTo>
                  <a:pt x="276424" y="9139056"/>
                </a:lnTo>
                <a:lnTo>
                  <a:pt x="2951984" y="6554673"/>
                </a:lnTo>
                <a:lnTo>
                  <a:pt x="2956127" y="6556535"/>
                </a:lnTo>
                <a:lnTo>
                  <a:pt x="3678870" y="3005945"/>
                </a:lnTo>
                <a:lnTo>
                  <a:pt x="5012025" y="3602690"/>
                </a:lnTo>
                <a:lnTo>
                  <a:pt x="3897888" y="7002232"/>
                </a:lnTo>
                <a:lnTo>
                  <a:pt x="3880711" y="6994508"/>
                </a:lnTo>
                <a:lnTo>
                  <a:pt x="788111" y="9604376"/>
                </a:lnTo>
                <a:close/>
              </a:path>
            </a:pathLst>
          </a:custGeom>
          <a:solidFill>
            <a:srgbClr val="69A66B"/>
          </a:solidFill>
          <a:ln>
            <a:noFill/>
          </a:ln>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000000"/>
              </a:solidFill>
              <a:latin typeface="Lato Light" panose="020F0502020204030203" pitchFamily="34" charset="0"/>
            </a:endParaRPr>
          </a:p>
        </p:txBody>
      </p:sp>
      <p:sp>
        <p:nvSpPr>
          <p:cNvPr id="8" name="Freeform 7">
            <a:extLst>
              <a:ext uri="{FF2B5EF4-FFF2-40B4-BE49-F238E27FC236}">
                <a16:creationId xmlns:a16="http://schemas.microsoft.com/office/drawing/2014/main" id="{34C64C51-1B47-7D4D-940A-DA2AB5C94979}"/>
              </a:ext>
            </a:extLst>
          </p:cNvPr>
          <p:cNvSpPr>
            <a:spLocks/>
          </p:cNvSpPr>
          <p:nvPr/>
        </p:nvSpPr>
        <p:spPr bwMode="auto">
          <a:xfrm rot="10800000">
            <a:off x="108004" y="3822481"/>
            <a:ext cx="7644601" cy="9970663"/>
          </a:xfrm>
          <a:custGeom>
            <a:avLst/>
            <a:gdLst>
              <a:gd name="connsiteX0" fmla="*/ 6065851 w 7646592"/>
              <a:gd name="connsiteY0" fmla="*/ 3564599 h 9973260"/>
              <a:gd name="connsiteX1" fmla="*/ 4573988 w 7646592"/>
              <a:gd name="connsiteY1" fmla="*/ 2955157 h 9973260"/>
              <a:gd name="connsiteX2" fmla="*/ 5545287 w 7646592"/>
              <a:gd name="connsiteY2" fmla="*/ 0 h 9973260"/>
              <a:gd name="connsiteX3" fmla="*/ 7646592 w 7646592"/>
              <a:gd name="connsiteY3" fmla="*/ 0 h 9973260"/>
              <a:gd name="connsiteX4" fmla="*/ 1009389 w 7646592"/>
              <a:gd name="connsiteY4" fmla="*/ 9973260 h 9973260"/>
              <a:gd name="connsiteX5" fmla="*/ 0 w 7646592"/>
              <a:gd name="connsiteY5" fmla="*/ 9973260 h 9973260"/>
              <a:gd name="connsiteX6" fmla="*/ 34916 w 7646592"/>
              <a:gd name="connsiteY6" fmla="*/ 9071795 h 9973260"/>
              <a:gd name="connsiteX7" fmla="*/ 272428 w 7646592"/>
              <a:gd name="connsiteY7" fmla="*/ 9291513 h 9973260"/>
              <a:gd name="connsiteX8" fmla="*/ 2431108 w 7646592"/>
              <a:gd name="connsiteY8" fmla="*/ 7416236 h 9973260"/>
              <a:gd name="connsiteX9" fmla="*/ 3136086 w 7646592"/>
              <a:gd name="connsiteY9" fmla="*/ 3869320 h 9973260"/>
              <a:gd name="connsiteX10" fmla="*/ 3136087 w 7646592"/>
              <a:gd name="connsiteY10" fmla="*/ 3869321 h 9973260"/>
              <a:gd name="connsiteX11" fmla="*/ 4573989 w 7646592"/>
              <a:gd name="connsiteY11" fmla="*/ 2955158 h 9973260"/>
              <a:gd name="connsiteX12" fmla="*/ 6065852 w 7646592"/>
              <a:gd name="connsiteY12" fmla="*/ 3564600 h 9973260"/>
              <a:gd name="connsiteX13" fmla="*/ 4440673 w 7646592"/>
              <a:gd name="connsiteY13" fmla="*/ 4475588 h 9973260"/>
              <a:gd name="connsiteX14" fmla="*/ 4022594 w 7646592"/>
              <a:gd name="connsiteY14" fmla="*/ 4281298 h 9973260"/>
              <a:gd name="connsiteX15" fmla="*/ 4440673 w 7646592"/>
              <a:gd name="connsiteY15" fmla="*/ 4475588 h 9973260"/>
              <a:gd name="connsiteX16" fmla="*/ 3232640 w 7646592"/>
              <a:gd name="connsiteY16" fmla="*/ 7755427 h 9973260"/>
              <a:gd name="connsiteX17" fmla="*/ 3237661 w 7646592"/>
              <a:gd name="connsiteY17" fmla="*/ 7757685 h 9973260"/>
              <a:gd name="connsiteX18" fmla="*/ 3229288 w 7646592"/>
              <a:gd name="connsiteY18" fmla="*/ 7764526 h 9973260"/>
              <a:gd name="connsiteX19" fmla="*/ 3215440 w 7646592"/>
              <a:gd name="connsiteY19" fmla="*/ 7802124 h 9973260"/>
              <a:gd name="connsiteX20" fmla="*/ 3194694 w 7646592"/>
              <a:gd name="connsiteY20" fmla="*/ 7792792 h 9973260"/>
              <a:gd name="connsiteX21" fmla="*/ 782686 w 7646592"/>
              <a:gd name="connsiteY21" fmla="*/ 9763542 h 99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6592" h="9973260">
                <a:moveTo>
                  <a:pt x="6065851" y="3564599"/>
                </a:moveTo>
                <a:lnTo>
                  <a:pt x="4573988" y="2955157"/>
                </a:lnTo>
                <a:lnTo>
                  <a:pt x="5545287" y="0"/>
                </a:lnTo>
                <a:lnTo>
                  <a:pt x="7646592" y="0"/>
                </a:lnTo>
                <a:close/>
                <a:moveTo>
                  <a:pt x="1009389" y="9973260"/>
                </a:moveTo>
                <a:lnTo>
                  <a:pt x="0" y="9973260"/>
                </a:lnTo>
                <a:lnTo>
                  <a:pt x="34916" y="9071795"/>
                </a:lnTo>
                <a:lnTo>
                  <a:pt x="272428" y="9291513"/>
                </a:lnTo>
                <a:lnTo>
                  <a:pt x="2431108" y="7416236"/>
                </a:lnTo>
                <a:lnTo>
                  <a:pt x="3136086" y="3869320"/>
                </a:lnTo>
                <a:lnTo>
                  <a:pt x="3136087" y="3869321"/>
                </a:lnTo>
                <a:lnTo>
                  <a:pt x="4573989" y="2955158"/>
                </a:lnTo>
                <a:lnTo>
                  <a:pt x="6065852" y="3564600"/>
                </a:lnTo>
                <a:lnTo>
                  <a:pt x="4440673" y="4475588"/>
                </a:lnTo>
                <a:lnTo>
                  <a:pt x="4022594" y="4281298"/>
                </a:lnTo>
                <a:lnTo>
                  <a:pt x="4440673" y="4475588"/>
                </a:lnTo>
                <a:lnTo>
                  <a:pt x="3232640" y="7755427"/>
                </a:lnTo>
                <a:lnTo>
                  <a:pt x="3237661" y="7757685"/>
                </a:lnTo>
                <a:lnTo>
                  <a:pt x="3229288" y="7764526"/>
                </a:lnTo>
                <a:lnTo>
                  <a:pt x="3215440" y="7802124"/>
                </a:lnTo>
                <a:lnTo>
                  <a:pt x="3194694" y="7792792"/>
                </a:lnTo>
                <a:lnTo>
                  <a:pt x="782686" y="9763542"/>
                </a:lnTo>
                <a:close/>
              </a:path>
            </a:pathLst>
          </a:custGeom>
          <a:solidFill>
            <a:srgbClr val="71A498"/>
          </a:solidFill>
          <a:ln>
            <a:noFill/>
          </a:ln>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000000"/>
              </a:solidFill>
              <a:latin typeface="Lato Light" panose="020F0502020204030203" pitchFamily="34" charset="0"/>
            </a:endParaRPr>
          </a:p>
        </p:txBody>
      </p:sp>
      <p:sp>
        <p:nvSpPr>
          <p:cNvPr id="9" name="Freeform 8">
            <a:extLst>
              <a:ext uri="{FF2B5EF4-FFF2-40B4-BE49-F238E27FC236}">
                <a16:creationId xmlns:a16="http://schemas.microsoft.com/office/drawing/2014/main" id="{D901F3CB-9BEE-DB4E-8D6F-DD0B9B28772C}"/>
              </a:ext>
            </a:extLst>
          </p:cNvPr>
          <p:cNvSpPr>
            <a:spLocks/>
          </p:cNvSpPr>
          <p:nvPr/>
        </p:nvSpPr>
        <p:spPr bwMode="auto">
          <a:xfrm rot="10800000">
            <a:off x="3174" y="3784401"/>
            <a:ext cx="4994965" cy="8300896"/>
          </a:xfrm>
          <a:custGeom>
            <a:avLst/>
            <a:gdLst>
              <a:gd name="connsiteX0" fmla="*/ 4034379 w 4996265"/>
              <a:gd name="connsiteY0" fmla="*/ 3795727 h 8303057"/>
              <a:gd name="connsiteX1" fmla="*/ 2694877 w 4996265"/>
              <a:gd name="connsiteY1" fmla="*/ 3195808 h 8303057"/>
              <a:gd name="connsiteX2" fmla="*/ 4164519 w 4996265"/>
              <a:gd name="connsiteY2" fmla="*/ 2205465 h 8303057"/>
              <a:gd name="connsiteX3" fmla="*/ 4164519 w 4996265"/>
              <a:gd name="connsiteY3" fmla="*/ 2205465 h 8303057"/>
              <a:gd name="connsiteX4" fmla="*/ 4996264 w 4996265"/>
              <a:gd name="connsiteY4" fmla="*/ 0 h 8303057"/>
              <a:gd name="connsiteX5" fmla="*/ 4996264 w 4996265"/>
              <a:gd name="connsiteY5" fmla="*/ 2553220 h 8303057"/>
              <a:gd name="connsiteX6" fmla="*/ 4996265 w 4996265"/>
              <a:gd name="connsiteY6" fmla="*/ 2553220 h 8303057"/>
              <a:gd name="connsiteX7" fmla="*/ 4996265 w 4996265"/>
              <a:gd name="connsiteY7" fmla="*/ 3210977 h 8303057"/>
              <a:gd name="connsiteX8" fmla="*/ 1018911 w 4996265"/>
              <a:gd name="connsiteY8" fmla="*/ 8303057 h 8303057"/>
              <a:gd name="connsiteX9" fmla="*/ 6348 w 4996265"/>
              <a:gd name="connsiteY9" fmla="*/ 8303057 h 8303057"/>
              <a:gd name="connsiteX10" fmla="*/ 0 w 4996265"/>
              <a:gd name="connsiteY10" fmla="*/ 7398417 h 8303057"/>
              <a:gd name="connsiteX11" fmla="*/ 236271 w 4996265"/>
              <a:gd name="connsiteY11" fmla="*/ 7608190 h 8303057"/>
              <a:gd name="connsiteX12" fmla="*/ 1583914 w 4996265"/>
              <a:gd name="connsiteY12" fmla="*/ 6573130 h 8303057"/>
              <a:gd name="connsiteX13" fmla="*/ 1590250 w 4996265"/>
              <a:gd name="connsiteY13" fmla="*/ 6575957 h 8303057"/>
              <a:gd name="connsiteX14" fmla="*/ 2694874 w 4996265"/>
              <a:gd name="connsiteY14" fmla="*/ 3195808 h 8303057"/>
              <a:gd name="connsiteX15" fmla="*/ 4034377 w 4996265"/>
              <a:gd name="connsiteY15" fmla="*/ 3795727 h 8303057"/>
              <a:gd name="connsiteX16" fmla="*/ 2409199 w 4996265"/>
              <a:gd name="connsiteY16" fmla="*/ 6963554 h 8303057"/>
              <a:gd name="connsiteX17" fmla="*/ 2389609 w 4996265"/>
              <a:gd name="connsiteY17" fmla="*/ 6954814 h 8303057"/>
              <a:gd name="connsiteX18" fmla="*/ 761837 w 4996265"/>
              <a:gd name="connsiteY18" fmla="*/ 8074814 h 8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265" h="8303057">
                <a:moveTo>
                  <a:pt x="4034379" y="3795727"/>
                </a:moveTo>
                <a:lnTo>
                  <a:pt x="2694877" y="3195808"/>
                </a:lnTo>
                <a:lnTo>
                  <a:pt x="4164519" y="2205465"/>
                </a:lnTo>
                <a:lnTo>
                  <a:pt x="4164519" y="2205465"/>
                </a:lnTo>
                <a:lnTo>
                  <a:pt x="4996264" y="0"/>
                </a:lnTo>
                <a:lnTo>
                  <a:pt x="4996264" y="2553220"/>
                </a:lnTo>
                <a:lnTo>
                  <a:pt x="4996265" y="2553220"/>
                </a:lnTo>
                <a:lnTo>
                  <a:pt x="4996265" y="3210977"/>
                </a:lnTo>
                <a:close/>
                <a:moveTo>
                  <a:pt x="1018911" y="8303057"/>
                </a:moveTo>
                <a:lnTo>
                  <a:pt x="6348" y="8303057"/>
                </a:lnTo>
                <a:lnTo>
                  <a:pt x="0" y="7398417"/>
                </a:lnTo>
                <a:lnTo>
                  <a:pt x="236271" y="7608190"/>
                </a:lnTo>
                <a:lnTo>
                  <a:pt x="1583914" y="6573130"/>
                </a:lnTo>
                <a:lnTo>
                  <a:pt x="1590250" y="6575957"/>
                </a:lnTo>
                <a:lnTo>
                  <a:pt x="2694874" y="3195808"/>
                </a:lnTo>
                <a:lnTo>
                  <a:pt x="4034377" y="3795727"/>
                </a:lnTo>
                <a:lnTo>
                  <a:pt x="2409199" y="6963554"/>
                </a:lnTo>
                <a:lnTo>
                  <a:pt x="2389609" y="6954814"/>
                </a:lnTo>
                <a:lnTo>
                  <a:pt x="761837" y="8074814"/>
                </a:lnTo>
                <a:close/>
              </a:path>
            </a:pathLst>
          </a:custGeom>
          <a:solidFill>
            <a:srgbClr val="406D6B"/>
          </a:solidFill>
          <a:ln>
            <a:noFill/>
          </a:ln>
        </p:spPr>
        <p:txBody>
          <a:bodyPr vert="horz" wrap="square" lIns="182784" tIns="91392" rIns="182784" bIns="91392" numCol="1" anchor="t" anchorCtr="0" compatLnSpc="1">
            <a:prstTxWarp prst="textNoShape">
              <a:avLst/>
            </a:prstTxWarp>
            <a:noAutofit/>
          </a:bodyPr>
          <a:lstStyle/>
          <a:p>
            <a:pPr defTabSz="1828343"/>
            <a:endParaRPr lang="en-US" sz="2701" dirty="0">
              <a:solidFill>
                <a:srgbClr val="406D6B"/>
              </a:solidFill>
              <a:latin typeface="Lato Light" panose="020F0502020204030203" pitchFamily="34" charset="0"/>
            </a:endParaRPr>
          </a:p>
        </p:txBody>
      </p:sp>
      <p:sp>
        <p:nvSpPr>
          <p:cNvPr id="10" name="TextBox 9">
            <a:extLst>
              <a:ext uri="{FF2B5EF4-FFF2-40B4-BE49-F238E27FC236}">
                <a16:creationId xmlns:a16="http://schemas.microsoft.com/office/drawing/2014/main" id="{AAC75F67-641E-C34B-9336-A5E5BA3EA1E2}"/>
              </a:ext>
            </a:extLst>
          </p:cNvPr>
          <p:cNvSpPr txBox="1"/>
          <p:nvPr/>
        </p:nvSpPr>
        <p:spPr>
          <a:xfrm>
            <a:off x="1347547" y="509654"/>
            <a:ext cx="21682602" cy="1107996"/>
          </a:xfrm>
          <a:prstGeom prst="rect">
            <a:avLst/>
          </a:prstGeom>
          <a:noFill/>
        </p:spPr>
        <p:txBody>
          <a:bodyPr wrap="none" rtlCol="0">
            <a:spAutoFit/>
          </a:bodyPr>
          <a:lstStyle/>
          <a:p>
            <a:pPr algn="ctr" defTabSz="1828343"/>
            <a:r>
              <a:rPr lang="en-US" sz="6600" b="1" spc="1200" dirty="0">
                <a:solidFill>
                  <a:srgbClr val="412F24"/>
                </a:solidFill>
                <a:latin typeface="Arial" panose="020B0604020202020204" pitchFamily="34" charset="0"/>
                <a:cs typeface="Arial" panose="020B0604020202020204" pitchFamily="34" charset="0"/>
              </a:rPr>
              <a:t>MODULAR TOOLS HELP AT ALL LEVELS</a:t>
            </a:r>
          </a:p>
        </p:txBody>
      </p:sp>
      <p:sp>
        <p:nvSpPr>
          <p:cNvPr id="11" name="Oval 10">
            <a:extLst>
              <a:ext uri="{FF2B5EF4-FFF2-40B4-BE49-F238E27FC236}">
                <a16:creationId xmlns:a16="http://schemas.microsoft.com/office/drawing/2014/main" id="{FEE9A975-325C-C44A-AC9A-361BC10C7A9C}"/>
              </a:ext>
            </a:extLst>
          </p:cNvPr>
          <p:cNvSpPr/>
          <p:nvPr/>
        </p:nvSpPr>
        <p:spPr>
          <a:xfrm>
            <a:off x="12947041" y="5274936"/>
            <a:ext cx="1446173" cy="1446173"/>
          </a:xfrm>
          <a:prstGeom prst="ellipse">
            <a:avLst/>
          </a:prstGeom>
          <a:solidFill>
            <a:srgbClr val="71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dirty="0">
              <a:solidFill>
                <a:srgbClr val="FFFFFF"/>
              </a:solidFill>
              <a:latin typeface="Lato Light" panose="020F0502020204030203" pitchFamily="34" charset="0"/>
            </a:endParaRPr>
          </a:p>
        </p:txBody>
      </p:sp>
      <p:sp>
        <p:nvSpPr>
          <p:cNvPr id="12" name="Oval 11">
            <a:extLst>
              <a:ext uri="{FF2B5EF4-FFF2-40B4-BE49-F238E27FC236}">
                <a16:creationId xmlns:a16="http://schemas.microsoft.com/office/drawing/2014/main" id="{B7793CAB-A06A-5B47-AED4-13F91FE7C0B0}"/>
              </a:ext>
            </a:extLst>
          </p:cNvPr>
          <p:cNvSpPr/>
          <p:nvPr/>
        </p:nvSpPr>
        <p:spPr>
          <a:xfrm>
            <a:off x="13113029" y="11579295"/>
            <a:ext cx="1446173" cy="1446173"/>
          </a:xfrm>
          <a:prstGeom prst="ellipse">
            <a:avLst/>
          </a:prstGeom>
          <a:solidFill>
            <a:srgbClr val="F7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dirty="0">
              <a:solidFill>
                <a:srgbClr val="FFFFFF"/>
              </a:solidFill>
              <a:latin typeface="Lato Light" panose="020F0502020204030203" pitchFamily="34" charset="0"/>
            </a:endParaRPr>
          </a:p>
        </p:txBody>
      </p:sp>
      <p:sp>
        <p:nvSpPr>
          <p:cNvPr id="13" name="Oval 12">
            <a:extLst>
              <a:ext uri="{FF2B5EF4-FFF2-40B4-BE49-F238E27FC236}">
                <a16:creationId xmlns:a16="http://schemas.microsoft.com/office/drawing/2014/main" id="{A358507B-D8D6-8542-953D-24300DA4B75C}"/>
              </a:ext>
            </a:extLst>
          </p:cNvPr>
          <p:cNvSpPr/>
          <p:nvPr/>
        </p:nvSpPr>
        <p:spPr>
          <a:xfrm>
            <a:off x="13137373" y="9580296"/>
            <a:ext cx="1446173" cy="1446173"/>
          </a:xfrm>
          <a:prstGeom prst="ellipse">
            <a:avLst/>
          </a:prstGeom>
          <a:solidFill>
            <a:srgbClr val="AEC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dirty="0">
              <a:solidFill>
                <a:srgbClr val="FFFFFF"/>
              </a:solidFill>
              <a:latin typeface="Lato Light" panose="020F0502020204030203" pitchFamily="34" charset="0"/>
            </a:endParaRPr>
          </a:p>
        </p:txBody>
      </p:sp>
      <p:sp>
        <p:nvSpPr>
          <p:cNvPr id="14" name="Oval 13">
            <a:extLst>
              <a:ext uri="{FF2B5EF4-FFF2-40B4-BE49-F238E27FC236}">
                <a16:creationId xmlns:a16="http://schemas.microsoft.com/office/drawing/2014/main" id="{1CF2B612-B697-A641-B9A9-4D19EC6EAAFF}"/>
              </a:ext>
            </a:extLst>
          </p:cNvPr>
          <p:cNvSpPr/>
          <p:nvPr/>
        </p:nvSpPr>
        <p:spPr>
          <a:xfrm>
            <a:off x="13065124" y="7458236"/>
            <a:ext cx="1446173" cy="1446173"/>
          </a:xfrm>
          <a:prstGeom prst="ellipse">
            <a:avLst/>
          </a:prstGeom>
          <a:solidFill>
            <a:srgbClr val="69A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dirty="0">
              <a:solidFill>
                <a:srgbClr val="FFFFFF"/>
              </a:solidFill>
              <a:latin typeface="Lato Light" panose="020F0502020204030203" pitchFamily="34" charset="0"/>
            </a:endParaRPr>
          </a:p>
        </p:txBody>
      </p:sp>
      <p:sp>
        <p:nvSpPr>
          <p:cNvPr id="15" name="Subtitle 2">
            <a:extLst>
              <a:ext uri="{FF2B5EF4-FFF2-40B4-BE49-F238E27FC236}">
                <a16:creationId xmlns:a16="http://schemas.microsoft.com/office/drawing/2014/main" id="{EC1A28C0-70D6-0643-A12B-11A692F95E1E}"/>
              </a:ext>
            </a:extLst>
          </p:cNvPr>
          <p:cNvSpPr txBox="1">
            <a:spLocks/>
          </p:cNvSpPr>
          <p:nvPr/>
        </p:nvSpPr>
        <p:spPr>
          <a:xfrm>
            <a:off x="14882662" y="12267332"/>
            <a:ext cx="9695126" cy="95822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2174728">
              <a:lnSpc>
                <a:spcPct val="100000"/>
              </a:lnSpc>
            </a:pPr>
            <a:r>
              <a:rPr lang="en-US" i="1" dirty="0">
                <a:solidFill>
                  <a:srgbClr val="000000"/>
                </a:solidFill>
                <a:latin typeface="Lato Light" panose="020F0502020204030203" pitchFamily="34" charset="0"/>
                <a:ea typeface="Lato Light" panose="020F0502020204030203" pitchFamily="34" charset="0"/>
                <a:cs typeface="Mukta ExtraLight" panose="020B0000000000000000" pitchFamily="34" charset="77"/>
              </a:rPr>
              <a:t>TRACK EVERYTHING, TO HELP ADVANCE POLICIES, CONTENT AND PRACTICES</a:t>
            </a:r>
          </a:p>
        </p:txBody>
      </p:sp>
      <p:sp>
        <p:nvSpPr>
          <p:cNvPr id="16" name="TextBox 15">
            <a:extLst>
              <a:ext uri="{FF2B5EF4-FFF2-40B4-BE49-F238E27FC236}">
                <a16:creationId xmlns:a16="http://schemas.microsoft.com/office/drawing/2014/main" id="{F5B3DC4F-CC80-4646-ADE1-1AA677F18DC3}"/>
              </a:ext>
            </a:extLst>
          </p:cNvPr>
          <p:cNvSpPr txBox="1"/>
          <p:nvPr/>
        </p:nvSpPr>
        <p:spPr>
          <a:xfrm>
            <a:off x="14910130" y="5504610"/>
            <a:ext cx="4194165" cy="676980"/>
          </a:xfrm>
          <a:prstGeom prst="rect">
            <a:avLst/>
          </a:prstGeom>
          <a:noFill/>
        </p:spPr>
        <p:txBody>
          <a:bodyPr wrap="square" rtlCol="0" anchor="ctr" anchorCtr="0">
            <a:spAutoFit/>
          </a:bodyPr>
          <a:lstStyle/>
          <a:p>
            <a:pPr defTabSz="1828343"/>
            <a:r>
              <a:rPr lang="en-US" sz="3799" b="1" spc="300" dirty="0">
                <a:solidFill>
                  <a:srgbClr val="71A498"/>
                </a:solidFill>
                <a:latin typeface="Bebas Neue" pitchFamily="2" charset="0"/>
                <a:ea typeface="League Spartan" charset="0"/>
                <a:cs typeface="Poppins" pitchFamily="2" charset="77"/>
              </a:rPr>
              <a:t>ACADEMY</a:t>
            </a:r>
          </a:p>
        </p:txBody>
      </p:sp>
      <p:sp>
        <p:nvSpPr>
          <p:cNvPr id="17" name="Subtitle 2">
            <a:extLst>
              <a:ext uri="{FF2B5EF4-FFF2-40B4-BE49-F238E27FC236}">
                <a16:creationId xmlns:a16="http://schemas.microsoft.com/office/drawing/2014/main" id="{1E259F4C-E4F5-AF4C-89F2-C5D6717C7FEC}"/>
              </a:ext>
            </a:extLst>
          </p:cNvPr>
          <p:cNvSpPr txBox="1">
            <a:spLocks/>
          </p:cNvSpPr>
          <p:nvPr/>
        </p:nvSpPr>
        <p:spPr>
          <a:xfrm>
            <a:off x="14808357" y="6181590"/>
            <a:ext cx="9233552" cy="95822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2174728">
              <a:lnSpc>
                <a:spcPct val="100000"/>
              </a:lnSpc>
            </a:pPr>
            <a:r>
              <a:rPr lang="en-US" i="1" dirty="0">
                <a:solidFill>
                  <a:srgbClr val="000000"/>
                </a:solidFill>
                <a:latin typeface="Lato Light" panose="020F0502020204030203" pitchFamily="34" charset="0"/>
                <a:ea typeface="Lato Light" panose="020F0502020204030203" pitchFamily="34" charset="0"/>
                <a:cs typeface="Mukta ExtraLight" panose="020B0000000000000000" pitchFamily="34" charset="77"/>
              </a:rPr>
              <a:t>WITH ONLINE AND DEVICE COURSES, CHALLENGES, QUIZZES, INCENTIVE, BADGES, POINTS AND AUTHORING CAPABILITIES</a:t>
            </a:r>
          </a:p>
        </p:txBody>
      </p:sp>
      <p:sp>
        <p:nvSpPr>
          <p:cNvPr id="18" name="TextBox 17">
            <a:extLst>
              <a:ext uri="{FF2B5EF4-FFF2-40B4-BE49-F238E27FC236}">
                <a16:creationId xmlns:a16="http://schemas.microsoft.com/office/drawing/2014/main" id="{A3E6BC68-D48F-2546-902E-4EEF10EB40C2}"/>
              </a:ext>
            </a:extLst>
          </p:cNvPr>
          <p:cNvSpPr txBox="1"/>
          <p:nvPr/>
        </p:nvSpPr>
        <p:spPr>
          <a:xfrm>
            <a:off x="14910130" y="7595580"/>
            <a:ext cx="6493966" cy="676980"/>
          </a:xfrm>
          <a:prstGeom prst="rect">
            <a:avLst/>
          </a:prstGeom>
          <a:noFill/>
        </p:spPr>
        <p:txBody>
          <a:bodyPr wrap="square" rtlCol="0" anchor="ctr" anchorCtr="0">
            <a:spAutoFit/>
          </a:bodyPr>
          <a:lstStyle/>
          <a:p>
            <a:pPr defTabSz="1828343"/>
            <a:r>
              <a:rPr lang="en-US" sz="3799" b="1" spc="300" dirty="0">
                <a:solidFill>
                  <a:srgbClr val="69A66B"/>
                </a:solidFill>
                <a:latin typeface="Bebas Neue" pitchFamily="2" charset="0"/>
                <a:ea typeface="League Spartan" charset="0"/>
                <a:cs typeface="Poppins" pitchFamily="2" charset="77"/>
              </a:rPr>
              <a:t>ENGAGEMENT APPS </a:t>
            </a:r>
          </a:p>
        </p:txBody>
      </p:sp>
      <p:sp>
        <p:nvSpPr>
          <p:cNvPr id="19" name="Subtitle 2">
            <a:extLst>
              <a:ext uri="{FF2B5EF4-FFF2-40B4-BE49-F238E27FC236}">
                <a16:creationId xmlns:a16="http://schemas.microsoft.com/office/drawing/2014/main" id="{8154B400-F9C5-844D-868B-279B76EDD95C}"/>
              </a:ext>
            </a:extLst>
          </p:cNvPr>
          <p:cNvSpPr txBox="1">
            <a:spLocks/>
          </p:cNvSpPr>
          <p:nvPr/>
        </p:nvSpPr>
        <p:spPr>
          <a:xfrm>
            <a:off x="14862561" y="8195403"/>
            <a:ext cx="8023012" cy="147528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2174728">
              <a:lnSpc>
                <a:spcPct val="100000"/>
              </a:lnSpc>
            </a:pPr>
            <a:r>
              <a:rPr lang="en-US" i="1" dirty="0">
                <a:solidFill>
                  <a:srgbClr val="000000"/>
                </a:solidFill>
                <a:latin typeface="Lato Light" panose="020F0502020204030203" pitchFamily="34" charset="0"/>
                <a:ea typeface="Lato Light" panose="020F0502020204030203" pitchFamily="34" charset="0"/>
                <a:cs typeface="Mukta ExtraLight" panose="020B0000000000000000" pitchFamily="34" charset="77"/>
              </a:rPr>
              <a:t>AUGMENTED AND VIRTUAL  REALITY</a:t>
            </a:r>
          </a:p>
          <a:p>
            <a:pPr algn="l" defTabSz="2174728">
              <a:lnSpc>
                <a:spcPct val="100000"/>
              </a:lnSpc>
            </a:pPr>
            <a:r>
              <a:rPr lang="en-US" i="1" dirty="0">
                <a:solidFill>
                  <a:srgbClr val="000000"/>
                </a:solidFill>
                <a:latin typeface="Lato Light" panose="020F0502020204030203" pitchFamily="34" charset="0"/>
                <a:ea typeface="Lato Light" panose="020F0502020204030203" pitchFamily="34" charset="0"/>
                <a:cs typeface="Mukta ExtraLight" panose="020B0000000000000000" pitchFamily="34" charset="77"/>
              </a:rPr>
              <a:t>VIRTUAL HEALTHETHONS</a:t>
            </a:r>
          </a:p>
          <a:p>
            <a:pPr algn="l" defTabSz="2174728">
              <a:lnSpc>
                <a:spcPct val="100000"/>
              </a:lnSpc>
            </a:pPr>
            <a:r>
              <a:rPr lang="en-US" i="1" dirty="0">
                <a:solidFill>
                  <a:srgbClr val="000000"/>
                </a:solidFill>
                <a:latin typeface="Lato Light" panose="020F0502020204030203" pitchFamily="34" charset="0"/>
                <a:ea typeface="Lato Light" panose="020F0502020204030203" pitchFamily="34" charset="0"/>
                <a:cs typeface="Mukta ExtraLight" panose="020B0000000000000000" pitchFamily="34" charset="77"/>
              </a:rPr>
              <a:t>ACTIVITY BASED GAMES AND CHALLENGES</a:t>
            </a:r>
          </a:p>
        </p:txBody>
      </p:sp>
      <p:sp>
        <p:nvSpPr>
          <p:cNvPr id="20" name="TextBox 19">
            <a:extLst>
              <a:ext uri="{FF2B5EF4-FFF2-40B4-BE49-F238E27FC236}">
                <a16:creationId xmlns:a16="http://schemas.microsoft.com/office/drawing/2014/main" id="{F70B2416-5DF9-4446-A43A-505DB1832FE8}"/>
              </a:ext>
            </a:extLst>
          </p:cNvPr>
          <p:cNvSpPr txBox="1"/>
          <p:nvPr/>
        </p:nvSpPr>
        <p:spPr>
          <a:xfrm>
            <a:off x="14910130" y="9725600"/>
            <a:ext cx="8963409" cy="676980"/>
          </a:xfrm>
          <a:prstGeom prst="rect">
            <a:avLst/>
          </a:prstGeom>
          <a:noFill/>
        </p:spPr>
        <p:txBody>
          <a:bodyPr wrap="square" rtlCol="0" anchor="ctr" anchorCtr="0">
            <a:spAutoFit/>
          </a:bodyPr>
          <a:lstStyle/>
          <a:p>
            <a:pPr defTabSz="1828343"/>
            <a:r>
              <a:rPr lang="en-US" sz="3799" b="1" spc="300" dirty="0">
                <a:solidFill>
                  <a:srgbClr val="AEC947"/>
                </a:solidFill>
                <a:latin typeface="Bebas Neue" pitchFamily="2" charset="0"/>
                <a:ea typeface="League Spartan" charset="0"/>
                <a:cs typeface="Poppins" pitchFamily="2" charset="77"/>
              </a:rPr>
              <a:t>CHAMBER OF HEALTH PORTAL</a:t>
            </a:r>
          </a:p>
        </p:txBody>
      </p:sp>
      <p:sp>
        <p:nvSpPr>
          <p:cNvPr id="21" name="Subtitle 2">
            <a:extLst>
              <a:ext uri="{FF2B5EF4-FFF2-40B4-BE49-F238E27FC236}">
                <a16:creationId xmlns:a16="http://schemas.microsoft.com/office/drawing/2014/main" id="{2665CEDD-D6C9-3940-9FE1-5ECB5E900CF8}"/>
              </a:ext>
            </a:extLst>
          </p:cNvPr>
          <p:cNvSpPr txBox="1">
            <a:spLocks/>
          </p:cNvSpPr>
          <p:nvPr/>
        </p:nvSpPr>
        <p:spPr>
          <a:xfrm>
            <a:off x="14862561" y="10406518"/>
            <a:ext cx="7959067" cy="95822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2174728">
              <a:lnSpc>
                <a:spcPct val="100000"/>
              </a:lnSpc>
            </a:pPr>
            <a:r>
              <a:rPr lang="en-US" i="1" dirty="0">
                <a:solidFill>
                  <a:srgbClr val="000000"/>
                </a:solidFill>
                <a:latin typeface="Lato Light" panose="020F0502020204030203" pitchFamily="34" charset="0"/>
                <a:ea typeface="Lato Light" panose="020F0502020204030203" pitchFamily="34" charset="0"/>
                <a:cs typeface="Mukta ExtraLight" panose="020B0000000000000000" pitchFamily="34" charset="77"/>
              </a:rPr>
              <a:t>COMMUNITY DIRECTORY, CALENDAR, AND MEDIA TOOLS, WITH HEALTHY FUND RAISING OPPORTUNITIES. </a:t>
            </a:r>
          </a:p>
        </p:txBody>
      </p:sp>
      <p:sp>
        <p:nvSpPr>
          <p:cNvPr id="22" name="Oval 21">
            <a:extLst>
              <a:ext uri="{FF2B5EF4-FFF2-40B4-BE49-F238E27FC236}">
                <a16:creationId xmlns:a16="http://schemas.microsoft.com/office/drawing/2014/main" id="{FDC73ABD-FD1D-AF41-8CB6-8D875416D22A}"/>
              </a:ext>
            </a:extLst>
          </p:cNvPr>
          <p:cNvSpPr/>
          <p:nvPr/>
        </p:nvSpPr>
        <p:spPr>
          <a:xfrm>
            <a:off x="12981099" y="3131787"/>
            <a:ext cx="1446173" cy="1446173"/>
          </a:xfrm>
          <a:prstGeom prst="ellipse">
            <a:avLst/>
          </a:prstGeom>
          <a:solidFill>
            <a:srgbClr val="406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dirty="0">
              <a:solidFill>
                <a:srgbClr val="FFFFFF"/>
              </a:solidFill>
              <a:latin typeface="Lato Light" panose="020F0502020204030203" pitchFamily="34" charset="0"/>
            </a:endParaRPr>
          </a:p>
        </p:txBody>
      </p:sp>
      <p:sp>
        <p:nvSpPr>
          <p:cNvPr id="23" name="TextBox 22">
            <a:extLst>
              <a:ext uri="{FF2B5EF4-FFF2-40B4-BE49-F238E27FC236}">
                <a16:creationId xmlns:a16="http://schemas.microsoft.com/office/drawing/2014/main" id="{05AAF1F6-FCCB-F748-A2D1-03308EB13FDA}"/>
              </a:ext>
            </a:extLst>
          </p:cNvPr>
          <p:cNvSpPr txBox="1"/>
          <p:nvPr/>
        </p:nvSpPr>
        <p:spPr>
          <a:xfrm>
            <a:off x="14910130" y="3189334"/>
            <a:ext cx="5732417" cy="676980"/>
          </a:xfrm>
          <a:prstGeom prst="rect">
            <a:avLst/>
          </a:prstGeom>
          <a:noFill/>
        </p:spPr>
        <p:txBody>
          <a:bodyPr wrap="square" rtlCol="0" anchor="ctr" anchorCtr="0">
            <a:spAutoFit/>
          </a:bodyPr>
          <a:lstStyle/>
          <a:p>
            <a:pPr defTabSz="1828343"/>
            <a:r>
              <a:rPr lang="en-US" sz="3799" b="1" spc="300" dirty="0">
                <a:solidFill>
                  <a:srgbClr val="406D6B"/>
                </a:solidFill>
                <a:latin typeface="Bebas Neue" pitchFamily="2" charset="0"/>
                <a:ea typeface="League Spartan" charset="0"/>
                <a:cs typeface="Poppins" pitchFamily="2" charset="77"/>
              </a:rPr>
              <a:t>MEMBER PORTAL</a:t>
            </a:r>
          </a:p>
        </p:txBody>
      </p:sp>
      <p:sp>
        <p:nvSpPr>
          <p:cNvPr id="24" name="Subtitle 2">
            <a:extLst>
              <a:ext uri="{FF2B5EF4-FFF2-40B4-BE49-F238E27FC236}">
                <a16:creationId xmlns:a16="http://schemas.microsoft.com/office/drawing/2014/main" id="{4660AB53-A2FF-404B-9CA3-D134B44AF7BC}"/>
              </a:ext>
            </a:extLst>
          </p:cNvPr>
          <p:cNvSpPr txBox="1">
            <a:spLocks/>
          </p:cNvSpPr>
          <p:nvPr/>
        </p:nvSpPr>
        <p:spPr>
          <a:xfrm>
            <a:off x="14764362" y="3783494"/>
            <a:ext cx="9109177" cy="132755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2174728">
              <a:lnSpc>
                <a:spcPct val="100000"/>
              </a:lnSpc>
            </a:pPr>
            <a:r>
              <a:rPr lang="en-US" i="1" dirty="0">
                <a:solidFill>
                  <a:srgbClr val="000000"/>
                </a:solidFill>
                <a:latin typeface="Lato Light" panose="020F0502020204030203" pitchFamily="34" charset="0"/>
                <a:ea typeface="Lato Light" panose="020F0502020204030203" pitchFamily="34" charset="0"/>
                <a:cs typeface="Mukta ExtraLight" panose="020B0000000000000000" pitchFamily="34" charset="77"/>
              </a:rPr>
              <a:t>WITH BASIC AND ADVANCED TOOLS INCLUDING HEALTH RISK ASSESSMENT, VIRTUAL WELLNESS CLUB, AND TELEHEALTH RESOURCES</a:t>
            </a:r>
          </a:p>
        </p:txBody>
      </p:sp>
      <p:sp>
        <p:nvSpPr>
          <p:cNvPr id="25" name="Freeform 973">
            <a:extLst>
              <a:ext uri="{FF2B5EF4-FFF2-40B4-BE49-F238E27FC236}">
                <a16:creationId xmlns:a16="http://schemas.microsoft.com/office/drawing/2014/main" id="{B38B3131-6363-5444-A912-7F75B4D083E6}"/>
              </a:ext>
            </a:extLst>
          </p:cNvPr>
          <p:cNvSpPr>
            <a:spLocks noChangeAspect="1" noChangeArrowheads="1"/>
          </p:cNvSpPr>
          <p:nvPr/>
        </p:nvSpPr>
        <p:spPr bwMode="auto">
          <a:xfrm>
            <a:off x="13362184" y="3454839"/>
            <a:ext cx="784154" cy="784154"/>
          </a:xfrm>
          <a:custGeom>
            <a:avLst/>
            <a:gdLst>
              <a:gd name="T0" fmla="*/ 8681 w 285391"/>
              <a:gd name="T1" fmla="*/ 264986 h 285388"/>
              <a:gd name="T2" fmla="*/ 150468 w 285391"/>
              <a:gd name="T3" fmla="*/ 278097 h 285388"/>
              <a:gd name="T4" fmla="*/ 143233 w 285391"/>
              <a:gd name="T5" fmla="*/ 257702 h 285388"/>
              <a:gd name="T6" fmla="*/ 39064 w 285391"/>
              <a:gd name="T7" fmla="*/ 228566 h 285388"/>
              <a:gd name="T8" fmla="*/ 31830 w 285391"/>
              <a:gd name="T9" fmla="*/ 248961 h 285388"/>
              <a:gd name="T10" fmla="*/ 127319 w 285391"/>
              <a:gd name="T11" fmla="*/ 236213 h 285388"/>
              <a:gd name="T12" fmla="*/ 39064 w 285391"/>
              <a:gd name="T13" fmla="*/ 228566 h 285388"/>
              <a:gd name="T14" fmla="*/ 164029 w 285391"/>
              <a:gd name="T15" fmla="*/ 221993 h 285388"/>
              <a:gd name="T16" fmla="*/ 184847 w 285391"/>
              <a:gd name="T17" fmla="*/ 248700 h 285388"/>
              <a:gd name="T18" fmla="*/ 178639 w 285391"/>
              <a:gd name="T19" fmla="*/ 248700 h 285388"/>
              <a:gd name="T20" fmla="*/ 157820 w 285391"/>
              <a:gd name="T21" fmla="*/ 221993 h 285388"/>
              <a:gd name="T22" fmla="*/ 120084 w 285391"/>
              <a:gd name="T23" fmla="*/ 220189 h 285388"/>
              <a:gd name="T24" fmla="*/ 135999 w 285391"/>
              <a:gd name="T25" fmla="*/ 248961 h 285388"/>
              <a:gd name="T26" fmla="*/ 159148 w 285391"/>
              <a:gd name="T27" fmla="*/ 264986 h 285388"/>
              <a:gd name="T28" fmla="*/ 282489 w 285391"/>
              <a:gd name="T29" fmla="*/ 278097 h 285388"/>
              <a:gd name="T30" fmla="*/ 282489 w 285391"/>
              <a:gd name="T31" fmla="*/ 286838 h 285388"/>
              <a:gd name="T32" fmla="*/ 0 w 285391"/>
              <a:gd name="T33" fmla="*/ 282832 h 285388"/>
              <a:gd name="T34" fmla="*/ 15915 w 285391"/>
              <a:gd name="T35" fmla="*/ 248961 h 285388"/>
              <a:gd name="T36" fmla="*/ 23148 w 285391"/>
              <a:gd name="T37" fmla="*/ 236213 h 285388"/>
              <a:gd name="T38" fmla="*/ 168276 w 285391"/>
              <a:gd name="T39" fmla="*/ 201042 h 285388"/>
              <a:gd name="T40" fmla="*/ 199079 w 285391"/>
              <a:gd name="T41" fmla="*/ 205638 h 285388"/>
              <a:gd name="T42" fmla="*/ 168276 w 285391"/>
              <a:gd name="T43" fmla="*/ 210232 h 285388"/>
              <a:gd name="T44" fmla="*/ 168276 w 285391"/>
              <a:gd name="T45" fmla="*/ 201042 h 285388"/>
              <a:gd name="T46" fmla="*/ 184847 w 285391"/>
              <a:gd name="T47" fmla="*/ 162978 h 285388"/>
              <a:gd name="T48" fmla="*/ 164029 w 285391"/>
              <a:gd name="T49" fmla="*/ 189642 h 285388"/>
              <a:gd name="T50" fmla="*/ 157820 w 285391"/>
              <a:gd name="T51" fmla="*/ 189642 h 285388"/>
              <a:gd name="T52" fmla="*/ 178639 w 285391"/>
              <a:gd name="T53" fmla="*/ 162978 h 285388"/>
              <a:gd name="T54" fmla="*/ 26225 w 285391"/>
              <a:gd name="T55" fmla="*/ 155513 h 285388"/>
              <a:gd name="T56" fmla="*/ 27672 w 285391"/>
              <a:gd name="T57" fmla="*/ 174406 h 285388"/>
              <a:gd name="T58" fmla="*/ 133213 w 285391"/>
              <a:gd name="T59" fmla="*/ 172953 h 285388"/>
              <a:gd name="T60" fmla="*/ 131768 w 285391"/>
              <a:gd name="T61" fmla="*/ 154059 h 285388"/>
              <a:gd name="T62" fmla="*/ 147671 w 285391"/>
              <a:gd name="T63" fmla="*/ 78482 h 285388"/>
              <a:gd name="T64" fmla="*/ 270926 w 285391"/>
              <a:gd name="T65" fmla="*/ 104643 h 285388"/>
              <a:gd name="T66" fmla="*/ 277794 w 285391"/>
              <a:gd name="T67" fmla="*/ 85749 h 285388"/>
              <a:gd name="T68" fmla="*/ 147671 w 285391"/>
              <a:gd name="T69" fmla="*/ 78482 h 285388"/>
              <a:gd name="T70" fmla="*/ 118756 w 285391"/>
              <a:gd name="T71" fmla="*/ 119178 h 285388"/>
              <a:gd name="T72" fmla="*/ 138996 w 285391"/>
              <a:gd name="T73" fmla="*/ 63949 h 285388"/>
              <a:gd name="T74" fmla="*/ 49358 w 285391"/>
              <a:gd name="T75" fmla="*/ 37423 h 285388"/>
              <a:gd name="T76" fmla="*/ 110080 w 285391"/>
              <a:gd name="T77" fmla="*/ 145338 h 285388"/>
              <a:gd name="T78" fmla="*/ 72490 w 285391"/>
              <a:gd name="T79" fmla="*/ 37423 h 285388"/>
              <a:gd name="T80" fmla="*/ 68153 w 285391"/>
              <a:gd name="T81" fmla="*/ 130804 h 285388"/>
              <a:gd name="T82" fmla="*/ 63815 w 285391"/>
              <a:gd name="T83" fmla="*/ 37423 h 285388"/>
              <a:gd name="T84" fmla="*/ 27672 w 285391"/>
              <a:gd name="T85" fmla="*/ 8720 h 285388"/>
              <a:gd name="T86" fmla="*/ 26225 w 285391"/>
              <a:gd name="T87" fmla="*/ 27250 h 285388"/>
              <a:gd name="T88" fmla="*/ 131768 w 285391"/>
              <a:gd name="T89" fmla="*/ 28703 h 285388"/>
              <a:gd name="T90" fmla="*/ 133213 w 285391"/>
              <a:gd name="T91" fmla="*/ 10174 h 285388"/>
              <a:gd name="T92" fmla="*/ 27672 w 285391"/>
              <a:gd name="T93" fmla="*/ 8720 h 285388"/>
              <a:gd name="T94" fmla="*/ 131768 w 285391"/>
              <a:gd name="T95" fmla="*/ 0 h 285388"/>
              <a:gd name="T96" fmla="*/ 141888 w 285391"/>
              <a:gd name="T97" fmla="*/ 27250 h 285388"/>
              <a:gd name="T98" fmla="*/ 118756 w 285391"/>
              <a:gd name="T99" fmla="*/ 37423 h 285388"/>
              <a:gd name="T100" fmla="*/ 143334 w 285391"/>
              <a:gd name="T101" fmla="*/ 55229 h 285388"/>
              <a:gd name="T102" fmla="*/ 147671 w 285391"/>
              <a:gd name="T103" fmla="*/ 69762 h 285388"/>
              <a:gd name="T104" fmla="*/ 286829 w 285391"/>
              <a:gd name="T105" fmla="*/ 85749 h 285388"/>
              <a:gd name="T106" fmla="*/ 270926 w 285391"/>
              <a:gd name="T107" fmla="*/ 113364 h 285388"/>
              <a:gd name="T108" fmla="*/ 147671 w 285391"/>
              <a:gd name="T109" fmla="*/ 123538 h 285388"/>
              <a:gd name="T110" fmla="*/ 118756 w 285391"/>
              <a:gd name="T111" fmla="*/ 127898 h 285388"/>
              <a:gd name="T112" fmla="*/ 131768 w 285391"/>
              <a:gd name="T113" fmla="*/ 145338 h 285388"/>
              <a:gd name="T114" fmla="*/ 141888 w 285391"/>
              <a:gd name="T115" fmla="*/ 172953 h 285388"/>
              <a:gd name="T116" fmla="*/ 27672 w 285391"/>
              <a:gd name="T117" fmla="*/ 183126 h 285388"/>
              <a:gd name="T118" fmla="*/ 17550 w 285391"/>
              <a:gd name="T119" fmla="*/ 155513 h 285388"/>
              <a:gd name="T120" fmla="*/ 40682 w 285391"/>
              <a:gd name="T121" fmla="*/ 145338 h 285388"/>
              <a:gd name="T122" fmla="*/ 27672 w 285391"/>
              <a:gd name="T123" fmla="*/ 37423 h 285388"/>
              <a:gd name="T124" fmla="*/ 17550 w 285391"/>
              <a:gd name="T125" fmla="*/ 10174 h 285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391" h="285388">
                <a:moveTo>
                  <a:pt x="15835" y="256399"/>
                </a:moveTo>
                <a:cubicBezTo>
                  <a:pt x="11876" y="256399"/>
                  <a:pt x="8637" y="259660"/>
                  <a:pt x="8637" y="263646"/>
                </a:cubicBezTo>
                <a:lnTo>
                  <a:pt x="8637" y="276691"/>
                </a:lnTo>
                <a:lnTo>
                  <a:pt x="149713" y="276691"/>
                </a:lnTo>
                <a:lnTo>
                  <a:pt x="149713" y="263646"/>
                </a:lnTo>
                <a:cubicBezTo>
                  <a:pt x="149713" y="259660"/>
                  <a:pt x="146474" y="256399"/>
                  <a:pt x="142515" y="256399"/>
                </a:cubicBezTo>
                <a:lnTo>
                  <a:pt x="15835" y="256399"/>
                </a:lnTo>
                <a:close/>
                <a:moveTo>
                  <a:pt x="38868" y="227410"/>
                </a:moveTo>
                <a:cubicBezTo>
                  <a:pt x="34909" y="227410"/>
                  <a:pt x="31670" y="230671"/>
                  <a:pt x="31670" y="235019"/>
                </a:cubicBezTo>
                <a:lnTo>
                  <a:pt x="31670" y="247702"/>
                </a:lnTo>
                <a:lnTo>
                  <a:pt x="126680" y="247702"/>
                </a:lnTo>
                <a:lnTo>
                  <a:pt x="126680" y="235019"/>
                </a:lnTo>
                <a:cubicBezTo>
                  <a:pt x="126680" y="230671"/>
                  <a:pt x="123441" y="227410"/>
                  <a:pt x="119482" y="227410"/>
                </a:cubicBezTo>
                <a:lnTo>
                  <a:pt x="38868" y="227410"/>
                </a:lnTo>
                <a:close/>
                <a:moveTo>
                  <a:pt x="157028" y="220870"/>
                </a:moveTo>
                <a:cubicBezTo>
                  <a:pt x="158845" y="219075"/>
                  <a:pt x="161753" y="219075"/>
                  <a:pt x="163206" y="220870"/>
                </a:cubicBezTo>
                <a:lnTo>
                  <a:pt x="183920" y="241338"/>
                </a:lnTo>
                <a:cubicBezTo>
                  <a:pt x="185374" y="243133"/>
                  <a:pt x="185374" y="245646"/>
                  <a:pt x="183920" y="247442"/>
                </a:cubicBezTo>
                <a:cubicBezTo>
                  <a:pt x="183193" y="248160"/>
                  <a:pt x="181740" y="248878"/>
                  <a:pt x="181013" y="248878"/>
                </a:cubicBezTo>
                <a:cubicBezTo>
                  <a:pt x="179559" y="248878"/>
                  <a:pt x="178469" y="248160"/>
                  <a:pt x="177743" y="247442"/>
                </a:cubicBezTo>
                <a:lnTo>
                  <a:pt x="157028" y="226975"/>
                </a:lnTo>
                <a:cubicBezTo>
                  <a:pt x="155575" y="225538"/>
                  <a:pt x="155575" y="222666"/>
                  <a:pt x="157028" y="220870"/>
                </a:cubicBezTo>
                <a:close/>
                <a:moveTo>
                  <a:pt x="38868" y="219075"/>
                </a:moveTo>
                <a:lnTo>
                  <a:pt x="119482" y="219075"/>
                </a:lnTo>
                <a:cubicBezTo>
                  <a:pt x="128119" y="219075"/>
                  <a:pt x="135317" y="225960"/>
                  <a:pt x="135317" y="235019"/>
                </a:cubicBezTo>
                <a:lnTo>
                  <a:pt x="135317" y="247702"/>
                </a:lnTo>
                <a:lnTo>
                  <a:pt x="142515" y="247702"/>
                </a:lnTo>
                <a:cubicBezTo>
                  <a:pt x="151152" y="247702"/>
                  <a:pt x="158350" y="254949"/>
                  <a:pt x="158350" y="263646"/>
                </a:cubicBezTo>
                <a:lnTo>
                  <a:pt x="158350" y="276691"/>
                </a:lnTo>
                <a:lnTo>
                  <a:pt x="281072" y="276691"/>
                </a:lnTo>
                <a:cubicBezTo>
                  <a:pt x="283231" y="276691"/>
                  <a:pt x="285390" y="278865"/>
                  <a:pt x="285390" y="281402"/>
                </a:cubicBezTo>
                <a:cubicBezTo>
                  <a:pt x="285390" y="283576"/>
                  <a:pt x="283231" y="285388"/>
                  <a:pt x="281072" y="285388"/>
                </a:cubicBezTo>
                <a:lnTo>
                  <a:pt x="4318" y="285388"/>
                </a:lnTo>
                <a:cubicBezTo>
                  <a:pt x="1799" y="285388"/>
                  <a:pt x="0" y="283576"/>
                  <a:pt x="0" y="281402"/>
                </a:cubicBezTo>
                <a:lnTo>
                  <a:pt x="0" y="263646"/>
                </a:lnTo>
                <a:cubicBezTo>
                  <a:pt x="0" y="254949"/>
                  <a:pt x="6838" y="247702"/>
                  <a:pt x="15835" y="247702"/>
                </a:cubicBezTo>
                <a:lnTo>
                  <a:pt x="23032" y="247702"/>
                </a:lnTo>
                <a:lnTo>
                  <a:pt x="23032" y="235019"/>
                </a:lnTo>
                <a:cubicBezTo>
                  <a:pt x="23032" y="225960"/>
                  <a:pt x="30230" y="219075"/>
                  <a:pt x="38868" y="219075"/>
                </a:cubicBezTo>
                <a:close/>
                <a:moveTo>
                  <a:pt x="167432" y="200025"/>
                </a:moveTo>
                <a:lnTo>
                  <a:pt x="193804" y="200025"/>
                </a:lnTo>
                <a:cubicBezTo>
                  <a:pt x="195943" y="200025"/>
                  <a:pt x="198081" y="201930"/>
                  <a:pt x="198081" y="204597"/>
                </a:cubicBezTo>
                <a:cubicBezTo>
                  <a:pt x="198081" y="207264"/>
                  <a:pt x="195943" y="209169"/>
                  <a:pt x="193804" y="209169"/>
                </a:cubicBezTo>
                <a:lnTo>
                  <a:pt x="167432" y="209169"/>
                </a:lnTo>
                <a:cubicBezTo>
                  <a:pt x="165294" y="209169"/>
                  <a:pt x="163512" y="207264"/>
                  <a:pt x="163512" y="204597"/>
                </a:cubicBezTo>
                <a:cubicBezTo>
                  <a:pt x="163512" y="201930"/>
                  <a:pt x="165294" y="200025"/>
                  <a:pt x="167432" y="200025"/>
                </a:cubicBezTo>
                <a:close/>
                <a:moveTo>
                  <a:pt x="177743" y="162154"/>
                </a:moveTo>
                <a:cubicBezTo>
                  <a:pt x="179559" y="160337"/>
                  <a:pt x="182103" y="160337"/>
                  <a:pt x="183920" y="162154"/>
                </a:cubicBezTo>
                <a:cubicBezTo>
                  <a:pt x="185374" y="163608"/>
                  <a:pt x="185374" y="166515"/>
                  <a:pt x="183920" y="168332"/>
                </a:cubicBezTo>
                <a:lnTo>
                  <a:pt x="163206" y="188683"/>
                </a:lnTo>
                <a:cubicBezTo>
                  <a:pt x="162479" y="189410"/>
                  <a:pt x="161389" y="190136"/>
                  <a:pt x="160299" y="190136"/>
                </a:cubicBezTo>
                <a:cubicBezTo>
                  <a:pt x="159209" y="190136"/>
                  <a:pt x="158119" y="189410"/>
                  <a:pt x="157028" y="188683"/>
                </a:cubicBezTo>
                <a:cubicBezTo>
                  <a:pt x="155575" y="186866"/>
                  <a:pt x="155575" y="184322"/>
                  <a:pt x="157028" y="182505"/>
                </a:cubicBezTo>
                <a:lnTo>
                  <a:pt x="177743" y="162154"/>
                </a:lnTo>
                <a:close/>
                <a:moveTo>
                  <a:pt x="27532" y="153280"/>
                </a:moveTo>
                <a:cubicBezTo>
                  <a:pt x="26812" y="153280"/>
                  <a:pt x="26093" y="154003"/>
                  <a:pt x="26093" y="154726"/>
                </a:cubicBezTo>
                <a:lnTo>
                  <a:pt x="26093" y="172078"/>
                </a:lnTo>
                <a:cubicBezTo>
                  <a:pt x="26093" y="172801"/>
                  <a:pt x="26812" y="173524"/>
                  <a:pt x="27532" y="173524"/>
                </a:cubicBezTo>
                <a:lnTo>
                  <a:pt x="131107" y="173524"/>
                </a:lnTo>
                <a:cubicBezTo>
                  <a:pt x="131826" y="173524"/>
                  <a:pt x="132545" y="172801"/>
                  <a:pt x="132545" y="172078"/>
                </a:cubicBezTo>
                <a:lnTo>
                  <a:pt x="132545" y="154726"/>
                </a:lnTo>
                <a:cubicBezTo>
                  <a:pt x="132545" y="154003"/>
                  <a:pt x="131826" y="153280"/>
                  <a:pt x="131107" y="153280"/>
                </a:cubicBezTo>
                <a:lnTo>
                  <a:pt x="27532" y="153280"/>
                </a:lnTo>
                <a:close/>
                <a:moveTo>
                  <a:pt x="146930" y="78086"/>
                </a:moveTo>
                <a:lnTo>
                  <a:pt x="146930" y="104114"/>
                </a:lnTo>
                <a:lnTo>
                  <a:pt x="269567" y="104114"/>
                </a:lnTo>
                <a:cubicBezTo>
                  <a:pt x="273523" y="104114"/>
                  <a:pt x="276400" y="100861"/>
                  <a:pt x="276400" y="96884"/>
                </a:cubicBezTo>
                <a:lnTo>
                  <a:pt x="276400" y="85316"/>
                </a:lnTo>
                <a:cubicBezTo>
                  <a:pt x="276400" y="80978"/>
                  <a:pt x="273523" y="78086"/>
                  <a:pt x="269567" y="78086"/>
                </a:cubicBezTo>
                <a:lnTo>
                  <a:pt x="146930" y="78086"/>
                </a:lnTo>
                <a:close/>
                <a:moveTo>
                  <a:pt x="118160" y="63625"/>
                </a:moveTo>
                <a:lnTo>
                  <a:pt x="118160" y="118575"/>
                </a:lnTo>
                <a:lnTo>
                  <a:pt x="138299" y="118575"/>
                </a:lnTo>
                <a:lnTo>
                  <a:pt x="138299" y="63625"/>
                </a:lnTo>
                <a:lnTo>
                  <a:pt x="118160" y="63625"/>
                </a:lnTo>
                <a:close/>
                <a:moveTo>
                  <a:pt x="49110" y="37235"/>
                </a:moveTo>
                <a:lnTo>
                  <a:pt x="49110" y="144603"/>
                </a:lnTo>
                <a:lnTo>
                  <a:pt x="109528" y="144603"/>
                </a:lnTo>
                <a:lnTo>
                  <a:pt x="109528" y="37235"/>
                </a:lnTo>
                <a:lnTo>
                  <a:pt x="72126" y="37235"/>
                </a:lnTo>
                <a:lnTo>
                  <a:pt x="72126" y="125805"/>
                </a:lnTo>
                <a:cubicBezTo>
                  <a:pt x="72126" y="128336"/>
                  <a:pt x="70328" y="130143"/>
                  <a:pt x="67811" y="130143"/>
                </a:cubicBezTo>
                <a:cubicBezTo>
                  <a:pt x="65293" y="130143"/>
                  <a:pt x="63495" y="128336"/>
                  <a:pt x="63495" y="125805"/>
                </a:cubicBezTo>
                <a:lnTo>
                  <a:pt x="63495" y="37235"/>
                </a:lnTo>
                <a:lnTo>
                  <a:pt x="49110" y="37235"/>
                </a:lnTo>
                <a:close/>
                <a:moveTo>
                  <a:pt x="27532" y="8676"/>
                </a:moveTo>
                <a:cubicBezTo>
                  <a:pt x="26812" y="8676"/>
                  <a:pt x="26093" y="9038"/>
                  <a:pt x="26093" y="10122"/>
                </a:cubicBezTo>
                <a:lnTo>
                  <a:pt x="26093" y="27113"/>
                </a:lnTo>
                <a:cubicBezTo>
                  <a:pt x="26093" y="28198"/>
                  <a:pt x="26812" y="28559"/>
                  <a:pt x="27532" y="28559"/>
                </a:cubicBezTo>
                <a:lnTo>
                  <a:pt x="131107" y="28559"/>
                </a:lnTo>
                <a:cubicBezTo>
                  <a:pt x="131826" y="28559"/>
                  <a:pt x="132545" y="28198"/>
                  <a:pt x="132545" y="27113"/>
                </a:cubicBezTo>
                <a:lnTo>
                  <a:pt x="132545" y="10122"/>
                </a:lnTo>
                <a:cubicBezTo>
                  <a:pt x="132545" y="9038"/>
                  <a:pt x="131826" y="8676"/>
                  <a:pt x="131107" y="8676"/>
                </a:cubicBezTo>
                <a:lnTo>
                  <a:pt x="27532" y="8676"/>
                </a:lnTo>
                <a:close/>
                <a:moveTo>
                  <a:pt x="27532" y="0"/>
                </a:moveTo>
                <a:lnTo>
                  <a:pt x="131107" y="0"/>
                </a:lnTo>
                <a:cubicBezTo>
                  <a:pt x="136861" y="0"/>
                  <a:pt x="141176" y="4338"/>
                  <a:pt x="141176" y="10122"/>
                </a:cubicBezTo>
                <a:lnTo>
                  <a:pt x="141176" y="27113"/>
                </a:lnTo>
                <a:cubicBezTo>
                  <a:pt x="141176" y="32897"/>
                  <a:pt x="136861" y="37235"/>
                  <a:pt x="131107" y="37235"/>
                </a:cubicBezTo>
                <a:lnTo>
                  <a:pt x="118160" y="37235"/>
                </a:lnTo>
                <a:lnTo>
                  <a:pt x="118160" y="54949"/>
                </a:lnTo>
                <a:lnTo>
                  <a:pt x="142615" y="54949"/>
                </a:lnTo>
                <a:cubicBezTo>
                  <a:pt x="145132" y="54949"/>
                  <a:pt x="146930" y="56757"/>
                  <a:pt x="146930" y="58926"/>
                </a:cubicBezTo>
                <a:lnTo>
                  <a:pt x="146930" y="69410"/>
                </a:lnTo>
                <a:lnTo>
                  <a:pt x="269567" y="69410"/>
                </a:lnTo>
                <a:cubicBezTo>
                  <a:pt x="278198" y="69410"/>
                  <a:pt x="285391" y="76640"/>
                  <a:pt x="285391" y="85316"/>
                </a:cubicBezTo>
                <a:lnTo>
                  <a:pt x="285391" y="96884"/>
                </a:lnTo>
                <a:cubicBezTo>
                  <a:pt x="285391" y="105560"/>
                  <a:pt x="278198" y="112791"/>
                  <a:pt x="269567" y="112791"/>
                </a:cubicBezTo>
                <a:lnTo>
                  <a:pt x="146930" y="112791"/>
                </a:lnTo>
                <a:lnTo>
                  <a:pt x="146930" y="122913"/>
                </a:lnTo>
                <a:cubicBezTo>
                  <a:pt x="146930" y="125443"/>
                  <a:pt x="145132" y="127251"/>
                  <a:pt x="142615" y="127251"/>
                </a:cubicBezTo>
                <a:lnTo>
                  <a:pt x="118160" y="127251"/>
                </a:lnTo>
                <a:lnTo>
                  <a:pt x="118160" y="144603"/>
                </a:lnTo>
                <a:lnTo>
                  <a:pt x="131107" y="144603"/>
                </a:lnTo>
                <a:cubicBezTo>
                  <a:pt x="136861" y="144603"/>
                  <a:pt x="141176" y="149303"/>
                  <a:pt x="141176" y="154726"/>
                </a:cubicBezTo>
                <a:lnTo>
                  <a:pt x="141176" y="172078"/>
                </a:lnTo>
                <a:cubicBezTo>
                  <a:pt x="141176" y="177862"/>
                  <a:pt x="136861" y="182200"/>
                  <a:pt x="131107" y="182200"/>
                </a:cubicBezTo>
                <a:lnTo>
                  <a:pt x="27532" y="182200"/>
                </a:lnTo>
                <a:cubicBezTo>
                  <a:pt x="21777" y="182200"/>
                  <a:pt x="17462" y="177862"/>
                  <a:pt x="17462" y="172078"/>
                </a:cubicBezTo>
                <a:lnTo>
                  <a:pt x="17462" y="154726"/>
                </a:lnTo>
                <a:cubicBezTo>
                  <a:pt x="17462" y="149303"/>
                  <a:pt x="21777" y="144603"/>
                  <a:pt x="27532" y="144603"/>
                </a:cubicBezTo>
                <a:lnTo>
                  <a:pt x="40478" y="144603"/>
                </a:lnTo>
                <a:lnTo>
                  <a:pt x="40478" y="37235"/>
                </a:lnTo>
                <a:lnTo>
                  <a:pt x="27532" y="37235"/>
                </a:lnTo>
                <a:cubicBezTo>
                  <a:pt x="21777" y="37235"/>
                  <a:pt x="17462" y="32897"/>
                  <a:pt x="17462" y="27113"/>
                </a:cubicBezTo>
                <a:lnTo>
                  <a:pt x="17462" y="10122"/>
                </a:lnTo>
                <a:cubicBezTo>
                  <a:pt x="17462" y="4338"/>
                  <a:pt x="21777" y="0"/>
                  <a:pt x="27532" y="0"/>
                </a:cubicBezTo>
                <a:close/>
              </a:path>
            </a:pathLst>
          </a:custGeom>
          <a:solidFill>
            <a:schemeClr val="bg1"/>
          </a:solidFill>
          <a:ln>
            <a:noFill/>
          </a:ln>
          <a:effectLst/>
        </p:spPr>
        <p:txBody>
          <a:bodyPr anchor="ctr"/>
          <a:lstStyle/>
          <a:p>
            <a:pPr defTabSz="1828343"/>
            <a:endParaRPr lang="en-US" dirty="0">
              <a:solidFill>
                <a:srgbClr val="000000"/>
              </a:solidFill>
              <a:latin typeface="Lato Light" panose="020F0502020204030203" pitchFamily="34" charset="0"/>
            </a:endParaRPr>
          </a:p>
        </p:txBody>
      </p:sp>
      <p:sp>
        <p:nvSpPr>
          <p:cNvPr id="26" name="Freeform 972">
            <a:extLst>
              <a:ext uri="{FF2B5EF4-FFF2-40B4-BE49-F238E27FC236}">
                <a16:creationId xmlns:a16="http://schemas.microsoft.com/office/drawing/2014/main" id="{1BCF90E4-26C0-8C40-A401-62FB3DEBF5AB}"/>
              </a:ext>
            </a:extLst>
          </p:cNvPr>
          <p:cNvSpPr>
            <a:spLocks noChangeAspect="1" noChangeArrowheads="1"/>
          </p:cNvSpPr>
          <p:nvPr/>
        </p:nvSpPr>
        <p:spPr bwMode="auto">
          <a:xfrm>
            <a:off x="13320400" y="5605943"/>
            <a:ext cx="688313" cy="784154"/>
          </a:xfrm>
          <a:custGeom>
            <a:avLst/>
            <a:gdLst>
              <a:gd name="T0" fmla="*/ 172052 w 250466"/>
              <a:gd name="T1" fmla="*/ 125855 h 285390"/>
              <a:gd name="T2" fmla="*/ 162855 w 250466"/>
              <a:gd name="T3" fmla="*/ 125855 h 285390"/>
              <a:gd name="T4" fmla="*/ 86027 w 250466"/>
              <a:gd name="T5" fmla="*/ 121260 h 285390"/>
              <a:gd name="T6" fmla="*/ 86027 w 250466"/>
              <a:gd name="T7" fmla="*/ 130450 h 285390"/>
              <a:gd name="T8" fmla="*/ 86027 w 250466"/>
              <a:gd name="T9" fmla="*/ 121260 h 285390"/>
              <a:gd name="T10" fmla="*/ 173787 w 250466"/>
              <a:gd name="T11" fmla="*/ 78407 h 285390"/>
              <a:gd name="T12" fmla="*/ 173787 w 250466"/>
              <a:gd name="T13" fmla="*/ 175282 h 285390"/>
              <a:gd name="T14" fmla="*/ 167523 w 250466"/>
              <a:gd name="T15" fmla="*/ 175282 h 285390"/>
              <a:gd name="T16" fmla="*/ 185577 w 250466"/>
              <a:gd name="T17" fmla="*/ 126844 h 285390"/>
              <a:gd name="T18" fmla="*/ 167523 w 250466"/>
              <a:gd name="T19" fmla="*/ 78407 h 285390"/>
              <a:gd name="T20" fmla="*/ 84022 w 250466"/>
              <a:gd name="T21" fmla="*/ 78407 h 285390"/>
              <a:gd name="T22" fmla="*/ 84022 w 250466"/>
              <a:gd name="T23" fmla="*/ 169090 h 285390"/>
              <a:gd name="T24" fmla="*/ 81096 w 250466"/>
              <a:gd name="T25" fmla="*/ 176739 h 285390"/>
              <a:gd name="T26" fmla="*/ 78168 w 250466"/>
              <a:gd name="T27" fmla="*/ 78407 h 285390"/>
              <a:gd name="T28" fmla="*/ 129338 w 250466"/>
              <a:gd name="T29" fmla="*/ 79351 h 285390"/>
              <a:gd name="T30" fmla="*/ 147899 w 250466"/>
              <a:gd name="T31" fmla="*/ 99337 h 285390"/>
              <a:gd name="T32" fmla="*/ 139892 w 250466"/>
              <a:gd name="T33" fmla="*/ 102607 h 285390"/>
              <a:gd name="T34" fmla="*/ 109321 w 250466"/>
              <a:gd name="T35" fmla="*/ 107695 h 285390"/>
              <a:gd name="T36" fmla="*/ 149718 w 250466"/>
              <a:gd name="T37" fmla="*/ 144034 h 285390"/>
              <a:gd name="T38" fmla="*/ 129338 w 250466"/>
              <a:gd name="T39" fmla="*/ 172379 h 285390"/>
              <a:gd name="T40" fmla="*/ 120968 w 250466"/>
              <a:gd name="T41" fmla="*/ 172379 h 285390"/>
              <a:gd name="T42" fmla="*/ 102407 w 250466"/>
              <a:gd name="T43" fmla="*/ 152393 h 285390"/>
              <a:gd name="T44" fmla="*/ 110414 w 250466"/>
              <a:gd name="T45" fmla="*/ 148758 h 285390"/>
              <a:gd name="T46" fmla="*/ 140983 w 250466"/>
              <a:gd name="T47" fmla="*/ 144034 h 285390"/>
              <a:gd name="T48" fmla="*/ 100588 w 250466"/>
              <a:gd name="T49" fmla="*/ 107695 h 285390"/>
              <a:gd name="T50" fmla="*/ 120968 w 250466"/>
              <a:gd name="T51" fmla="*/ 79351 h 285390"/>
              <a:gd name="T52" fmla="*/ 124972 w 250466"/>
              <a:gd name="T53" fmla="*/ 43460 h 285390"/>
              <a:gd name="T54" fmla="*/ 124972 w 250466"/>
              <a:gd name="T55" fmla="*/ 209503 h 285390"/>
              <a:gd name="T56" fmla="*/ 124972 w 250466"/>
              <a:gd name="T57" fmla="*/ 43460 h 285390"/>
              <a:gd name="T58" fmla="*/ 216777 w 250466"/>
              <a:gd name="T59" fmla="*/ 126662 h 285390"/>
              <a:gd name="T60" fmla="*/ 33530 w 250466"/>
              <a:gd name="T61" fmla="*/ 126662 h 285390"/>
              <a:gd name="T62" fmla="*/ 125771 w 250466"/>
              <a:gd name="T63" fmla="*/ 8692 h 285390"/>
              <a:gd name="T64" fmla="*/ 125771 w 250466"/>
              <a:gd name="T65" fmla="*/ 243735 h 285390"/>
              <a:gd name="T66" fmla="*/ 192634 w 250466"/>
              <a:gd name="T67" fmla="*/ 223454 h 285390"/>
              <a:gd name="T68" fmla="*/ 243232 w 250466"/>
              <a:gd name="T69" fmla="*/ 271984 h 285390"/>
              <a:gd name="T70" fmla="*/ 125771 w 250466"/>
              <a:gd name="T71" fmla="*/ 8692 h 285390"/>
              <a:gd name="T72" fmla="*/ 251906 w 250466"/>
              <a:gd name="T73" fmla="*/ 126033 h 285390"/>
              <a:gd name="T74" fmla="*/ 249013 w 250466"/>
              <a:gd name="T75" fmla="*/ 286832 h 285390"/>
              <a:gd name="T76" fmla="*/ 244316 w 250466"/>
              <a:gd name="T77" fmla="*/ 285747 h 285390"/>
              <a:gd name="T78" fmla="*/ 125771 w 250466"/>
              <a:gd name="T79" fmla="*/ 252427 h 285390"/>
              <a:gd name="T80" fmla="*/ 125771 w 250466"/>
              <a:gd name="T81" fmla="*/ 0 h 285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466" h="285390">
                <a:moveTo>
                  <a:pt x="166116" y="120650"/>
                </a:moveTo>
                <a:cubicBezTo>
                  <a:pt x="168783" y="120650"/>
                  <a:pt x="171069" y="122555"/>
                  <a:pt x="171069" y="125222"/>
                </a:cubicBezTo>
                <a:cubicBezTo>
                  <a:pt x="171069" y="127889"/>
                  <a:pt x="168783" y="129794"/>
                  <a:pt x="166116" y="129794"/>
                </a:cubicBezTo>
                <a:cubicBezTo>
                  <a:pt x="163830" y="129794"/>
                  <a:pt x="161925" y="127889"/>
                  <a:pt x="161925" y="125222"/>
                </a:cubicBezTo>
                <a:cubicBezTo>
                  <a:pt x="161925" y="122555"/>
                  <a:pt x="163830" y="120650"/>
                  <a:pt x="166116" y="120650"/>
                </a:cubicBezTo>
                <a:close/>
                <a:moveTo>
                  <a:pt x="85535" y="120650"/>
                </a:moveTo>
                <a:cubicBezTo>
                  <a:pt x="87821" y="120650"/>
                  <a:pt x="90107" y="122555"/>
                  <a:pt x="90107" y="125222"/>
                </a:cubicBezTo>
                <a:cubicBezTo>
                  <a:pt x="90107" y="127889"/>
                  <a:pt x="87821" y="129794"/>
                  <a:pt x="85535" y="129794"/>
                </a:cubicBezTo>
                <a:cubicBezTo>
                  <a:pt x="82868" y="129794"/>
                  <a:pt x="80963" y="127889"/>
                  <a:pt x="80963" y="125222"/>
                </a:cubicBezTo>
                <a:cubicBezTo>
                  <a:pt x="80963" y="122555"/>
                  <a:pt x="82868" y="120650"/>
                  <a:pt x="85535" y="120650"/>
                </a:cubicBezTo>
                <a:close/>
                <a:moveTo>
                  <a:pt x="166566" y="78012"/>
                </a:moveTo>
                <a:cubicBezTo>
                  <a:pt x="168397" y="76200"/>
                  <a:pt x="171328" y="76200"/>
                  <a:pt x="172794" y="78012"/>
                </a:cubicBezTo>
                <a:cubicBezTo>
                  <a:pt x="185982" y="90694"/>
                  <a:pt x="193309" y="108088"/>
                  <a:pt x="193309" y="126206"/>
                </a:cubicBezTo>
                <a:cubicBezTo>
                  <a:pt x="193309" y="144324"/>
                  <a:pt x="185982" y="161355"/>
                  <a:pt x="172794" y="174400"/>
                </a:cubicBezTo>
                <a:cubicBezTo>
                  <a:pt x="172061" y="175487"/>
                  <a:pt x="170962" y="175850"/>
                  <a:pt x="169863" y="175850"/>
                </a:cubicBezTo>
                <a:cubicBezTo>
                  <a:pt x="168764" y="175850"/>
                  <a:pt x="167665" y="175487"/>
                  <a:pt x="166566" y="174400"/>
                </a:cubicBezTo>
                <a:cubicBezTo>
                  <a:pt x="165100" y="172589"/>
                  <a:pt x="165100" y="170052"/>
                  <a:pt x="166566" y="168240"/>
                </a:cubicBezTo>
                <a:cubicBezTo>
                  <a:pt x="178289" y="157007"/>
                  <a:pt x="184517" y="142150"/>
                  <a:pt x="184517" y="126206"/>
                </a:cubicBezTo>
                <a:cubicBezTo>
                  <a:pt x="184517" y="110262"/>
                  <a:pt x="178289" y="95405"/>
                  <a:pt x="166566" y="84172"/>
                </a:cubicBezTo>
                <a:cubicBezTo>
                  <a:pt x="165100" y="82360"/>
                  <a:pt x="165100" y="79823"/>
                  <a:pt x="166566" y="78012"/>
                </a:cubicBezTo>
                <a:close/>
                <a:moveTo>
                  <a:pt x="77721" y="78012"/>
                </a:moveTo>
                <a:cubicBezTo>
                  <a:pt x="79176" y="76200"/>
                  <a:pt x="82087" y="76200"/>
                  <a:pt x="83542" y="78012"/>
                </a:cubicBezTo>
                <a:cubicBezTo>
                  <a:pt x="85361" y="79823"/>
                  <a:pt x="85361" y="82360"/>
                  <a:pt x="83542" y="84172"/>
                </a:cubicBezTo>
                <a:cubicBezTo>
                  <a:pt x="60259" y="107363"/>
                  <a:pt x="60259" y="145049"/>
                  <a:pt x="83542" y="168240"/>
                </a:cubicBezTo>
                <a:cubicBezTo>
                  <a:pt x="85361" y="170052"/>
                  <a:pt x="85361" y="172589"/>
                  <a:pt x="83542" y="174400"/>
                </a:cubicBezTo>
                <a:cubicBezTo>
                  <a:pt x="82814" y="175487"/>
                  <a:pt x="81723" y="175850"/>
                  <a:pt x="80632" y="175850"/>
                </a:cubicBezTo>
                <a:cubicBezTo>
                  <a:pt x="79540" y="175850"/>
                  <a:pt x="78449" y="175487"/>
                  <a:pt x="77721" y="174400"/>
                </a:cubicBezTo>
                <a:cubicBezTo>
                  <a:pt x="50800" y="147948"/>
                  <a:pt x="50800" y="104826"/>
                  <a:pt x="77721" y="78012"/>
                </a:cubicBezTo>
                <a:close/>
                <a:moveTo>
                  <a:pt x="124257" y="74612"/>
                </a:moveTo>
                <a:cubicBezTo>
                  <a:pt x="126790" y="74612"/>
                  <a:pt x="128599" y="76420"/>
                  <a:pt x="128599" y="78951"/>
                </a:cubicBezTo>
                <a:lnTo>
                  <a:pt x="128599" y="84736"/>
                </a:lnTo>
                <a:cubicBezTo>
                  <a:pt x="136922" y="86182"/>
                  <a:pt x="143797" y="91244"/>
                  <a:pt x="147054" y="98837"/>
                </a:cubicBezTo>
                <a:cubicBezTo>
                  <a:pt x="147777" y="101368"/>
                  <a:pt x="147054" y="103899"/>
                  <a:pt x="144521" y="104622"/>
                </a:cubicBezTo>
                <a:cubicBezTo>
                  <a:pt x="142711" y="105345"/>
                  <a:pt x="140178" y="104260"/>
                  <a:pt x="139093" y="102091"/>
                </a:cubicBezTo>
                <a:cubicBezTo>
                  <a:pt x="136922" y="97029"/>
                  <a:pt x="130770" y="93413"/>
                  <a:pt x="124257" y="93413"/>
                </a:cubicBezTo>
                <a:cubicBezTo>
                  <a:pt x="115572" y="93413"/>
                  <a:pt x="108697" y="99560"/>
                  <a:pt x="108697" y="107153"/>
                </a:cubicBezTo>
                <a:cubicBezTo>
                  <a:pt x="108697" y="113299"/>
                  <a:pt x="111230" y="120893"/>
                  <a:pt x="124257" y="120893"/>
                </a:cubicBezTo>
                <a:cubicBezTo>
                  <a:pt x="142350" y="120893"/>
                  <a:pt x="148863" y="132463"/>
                  <a:pt x="148863" y="143310"/>
                </a:cubicBezTo>
                <a:cubicBezTo>
                  <a:pt x="148863" y="154518"/>
                  <a:pt x="140178" y="163557"/>
                  <a:pt x="128599" y="165365"/>
                </a:cubicBezTo>
                <a:lnTo>
                  <a:pt x="128599" y="171512"/>
                </a:lnTo>
                <a:cubicBezTo>
                  <a:pt x="128599" y="174043"/>
                  <a:pt x="126790" y="175851"/>
                  <a:pt x="124257" y="175851"/>
                </a:cubicBezTo>
                <a:cubicBezTo>
                  <a:pt x="122086" y="175851"/>
                  <a:pt x="120277" y="174043"/>
                  <a:pt x="120277" y="171512"/>
                </a:cubicBezTo>
                <a:lnTo>
                  <a:pt x="120277" y="165365"/>
                </a:lnTo>
                <a:cubicBezTo>
                  <a:pt x="111592" y="163919"/>
                  <a:pt x="104717" y="158857"/>
                  <a:pt x="101822" y="151626"/>
                </a:cubicBezTo>
                <a:cubicBezTo>
                  <a:pt x="100736" y="149456"/>
                  <a:pt x="101822" y="146925"/>
                  <a:pt x="103993" y="145841"/>
                </a:cubicBezTo>
                <a:cubicBezTo>
                  <a:pt x="106164" y="145117"/>
                  <a:pt x="108697" y="145841"/>
                  <a:pt x="109783" y="148010"/>
                </a:cubicBezTo>
                <a:cubicBezTo>
                  <a:pt x="111954" y="153433"/>
                  <a:pt x="117744" y="157049"/>
                  <a:pt x="124257" y="157049"/>
                </a:cubicBezTo>
                <a:cubicBezTo>
                  <a:pt x="132941" y="157049"/>
                  <a:pt x="140178" y="150903"/>
                  <a:pt x="140178" y="143310"/>
                </a:cubicBezTo>
                <a:cubicBezTo>
                  <a:pt x="140178" y="137163"/>
                  <a:pt x="137284" y="129570"/>
                  <a:pt x="124257" y="129570"/>
                </a:cubicBezTo>
                <a:cubicBezTo>
                  <a:pt x="106526" y="129570"/>
                  <a:pt x="100013" y="118000"/>
                  <a:pt x="100013" y="107153"/>
                </a:cubicBezTo>
                <a:cubicBezTo>
                  <a:pt x="100013" y="95944"/>
                  <a:pt x="108697" y="86905"/>
                  <a:pt x="120277" y="85097"/>
                </a:cubicBezTo>
                <a:lnTo>
                  <a:pt x="120277" y="78951"/>
                </a:lnTo>
                <a:cubicBezTo>
                  <a:pt x="120277" y="76420"/>
                  <a:pt x="122086" y="74612"/>
                  <a:pt x="124257" y="74612"/>
                </a:cubicBezTo>
                <a:close/>
                <a:moveTo>
                  <a:pt x="124258" y="43240"/>
                </a:moveTo>
                <a:cubicBezTo>
                  <a:pt x="78798" y="43240"/>
                  <a:pt x="41997" y="80475"/>
                  <a:pt x="41997" y="126025"/>
                </a:cubicBezTo>
                <a:cubicBezTo>
                  <a:pt x="41997" y="171576"/>
                  <a:pt x="78798" y="208449"/>
                  <a:pt x="124258" y="208449"/>
                </a:cubicBezTo>
                <a:cubicBezTo>
                  <a:pt x="169719" y="208449"/>
                  <a:pt x="206880" y="171576"/>
                  <a:pt x="206880" y="126025"/>
                </a:cubicBezTo>
                <a:cubicBezTo>
                  <a:pt x="206880" y="80475"/>
                  <a:pt x="169719" y="43240"/>
                  <a:pt x="124258" y="43240"/>
                </a:cubicBezTo>
                <a:close/>
                <a:moveTo>
                  <a:pt x="124258" y="34925"/>
                </a:moveTo>
                <a:cubicBezTo>
                  <a:pt x="174409" y="34925"/>
                  <a:pt x="215539" y="75775"/>
                  <a:pt x="215539" y="126025"/>
                </a:cubicBezTo>
                <a:cubicBezTo>
                  <a:pt x="215539" y="176275"/>
                  <a:pt x="174409" y="217126"/>
                  <a:pt x="124258" y="217126"/>
                </a:cubicBezTo>
                <a:cubicBezTo>
                  <a:pt x="74108" y="217126"/>
                  <a:pt x="33338" y="176275"/>
                  <a:pt x="33338" y="126025"/>
                </a:cubicBezTo>
                <a:cubicBezTo>
                  <a:pt x="33338" y="75775"/>
                  <a:pt x="74108" y="34925"/>
                  <a:pt x="124258" y="34925"/>
                </a:cubicBezTo>
                <a:close/>
                <a:moveTo>
                  <a:pt x="125053" y="8648"/>
                </a:moveTo>
                <a:cubicBezTo>
                  <a:pt x="61089" y="8648"/>
                  <a:pt x="8624" y="60897"/>
                  <a:pt x="8624" y="125399"/>
                </a:cubicBezTo>
                <a:cubicBezTo>
                  <a:pt x="8624" y="189900"/>
                  <a:pt x="61089" y="242509"/>
                  <a:pt x="125053" y="242509"/>
                </a:cubicBezTo>
                <a:cubicBezTo>
                  <a:pt x="148051" y="242509"/>
                  <a:pt x="169972" y="235663"/>
                  <a:pt x="189377" y="223051"/>
                </a:cubicBezTo>
                <a:cubicBezTo>
                  <a:pt x="190095" y="222330"/>
                  <a:pt x="190814" y="222330"/>
                  <a:pt x="191533" y="222330"/>
                </a:cubicBezTo>
                <a:cubicBezTo>
                  <a:pt x="192611" y="222330"/>
                  <a:pt x="194048" y="222691"/>
                  <a:pt x="194767" y="223411"/>
                </a:cubicBezTo>
                <a:lnTo>
                  <a:pt x="241842" y="270616"/>
                </a:lnTo>
                <a:lnTo>
                  <a:pt x="241842" y="125399"/>
                </a:lnTo>
                <a:cubicBezTo>
                  <a:pt x="241842" y="60897"/>
                  <a:pt x="189377" y="8648"/>
                  <a:pt x="125053" y="8648"/>
                </a:cubicBezTo>
                <a:close/>
                <a:moveTo>
                  <a:pt x="125053" y="0"/>
                </a:moveTo>
                <a:cubicBezTo>
                  <a:pt x="194048" y="0"/>
                  <a:pt x="250466" y="56213"/>
                  <a:pt x="250466" y="125399"/>
                </a:cubicBezTo>
                <a:lnTo>
                  <a:pt x="250466" y="281426"/>
                </a:lnTo>
                <a:cubicBezTo>
                  <a:pt x="250466" y="282867"/>
                  <a:pt x="249388" y="284669"/>
                  <a:pt x="247591" y="285390"/>
                </a:cubicBezTo>
                <a:cubicBezTo>
                  <a:pt x="247232" y="285390"/>
                  <a:pt x="246513" y="285390"/>
                  <a:pt x="246154" y="285390"/>
                </a:cubicBezTo>
                <a:cubicBezTo>
                  <a:pt x="245076" y="285390"/>
                  <a:pt x="243998" y="285029"/>
                  <a:pt x="242920" y="284309"/>
                </a:cubicBezTo>
                <a:lnTo>
                  <a:pt x="190814" y="232420"/>
                </a:lnTo>
                <a:cubicBezTo>
                  <a:pt x="171050" y="244311"/>
                  <a:pt x="148411" y="251157"/>
                  <a:pt x="125053" y="251157"/>
                </a:cubicBezTo>
                <a:cubicBezTo>
                  <a:pt x="56058" y="251157"/>
                  <a:pt x="0" y="194584"/>
                  <a:pt x="0" y="125399"/>
                </a:cubicBezTo>
                <a:cubicBezTo>
                  <a:pt x="0" y="56213"/>
                  <a:pt x="56058" y="0"/>
                  <a:pt x="125053" y="0"/>
                </a:cubicBezTo>
                <a:close/>
              </a:path>
            </a:pathLst>
          </a:custGeom>
          <a:solidFill>
            <a:schemeClr val="bg1"/>
          </a:solidFill>
          <a:ln>
            <a:noFill/>
          </a:ln>
          <a:effectLst/>
        </p:spPr>
        <p:txBody>
          <a:bodyPr anchor="ctr"/>
          <a:lstStyle/>
          <a:p>
            <a:pPr defTabSz="1828343"/>
            <a:endParaRPr lang="en-US" dirty="0">
              <a:solidFill>
                <a:srgbClr val="000000"/>
              </a:solidFill>
              <a:latin typeface="Lato Light" panose="020F0502020204030203" pitchFamily="34" charset="0"/>
            </a:endParaRPr>
          </a:p>
        </p:txBody>
      </p:sp>
      <p:sp>
        <p:nvSpPr>
          <p:cNvPr id="27" name="Freeform 971">
            <a:extLst>
              <a:ext uri="{FF2B5EF4-FFF2-40B4-BE49-F238E27FC236}">
                <a16:creationId xmlns:a16="http://schemas.microsoft.com/office/drawing/2014/main" id="{5B6E2331-E365-9546-A830-ACE79906BFA8}"/>
              </a:ext>
            </a:extLst>
          </p:cNvPr>
          <p:cNvSpPr>
            <a:spLocks noChangeAspect="1" noChangeArrowheads="1"/>
          </p:cNvSpPr>
          <p:nvPr/>
        </p:nvSpPr>
        <p:spPr bwMode="auto">
          <a:xfrm>
            <a:off x="13416388" y="7716892"/>
            <a:ext cx="788509" cy="784154"/>
          </a:xfrm>
          <a:custGeom>
            <a:avLst/>
            <a:gdLst>
              <a:gd name="T0" fmla="*/ 8865 w 286434"/>
              <a:gd name="T1" fmla="*/ 278675 h 285210"/>
              <a:gd name="T2" fmla="*/ 281199 w 286434"/>
              <a:gd name="T3" fmla="*/ 252927 h 285210"/>
              <a:gd name="T4" fmla="*/ 184794 w 286434"/>
              <a:gd name="T5" fmla="*/ 162973 h 285210"/>
              <a:gd name="T6" fmla="*/ 184794 w 286434"/>
              <a:gd name="T7" fmla="*/ 172187 h 285210"/>
              <a:gd name="T8" fmla="*/ 184794 w 286434"/>
              <a:gd name="T9" fmla="*/ 162973 h 285210"/>
              <a:gd name="T10" fmla="*/ 108671 w 286434"/>
              <a:gd name="T11" fmla="*/ 167580 h 285210"/>
              <a:gd name="T12" fmla="*/ 99396 w 286434"/>
              <a:gd name="T13" fmla="*/ 167580 h 285210"/>
              <a:gd name="T14" fmla="*/ 144045 w 286434"/>
              <a:gd name="T15" fmla="*/ 110187 h 285210"/>
              <a:gd name="T16" fmla="*/ 148417 w 286434"/>
              <a:gd name="T17" fmla="*/ 121798 h 285210"/>
              <a:gd name="T18" fmla="*/ 167003 w 286434"/>
              <a:gd name="T19" fmla="*/ 142842 h 285210"/>
              <a:gd name="T20" fmla="*/ 144045 w 286434"/>
              <a:gd name="T21" fmla="*/ 130144 h 285210"/>
              <a:gd name="T22" fmla="*/ 144045 w 286434"/>
              <a:gd name="T23" fmla="*/ 162436 h 285210"/>
              <a:gd name="T24" fmla="*/ 148417 w 286434"/>
              <a:gd name="T25" fmla="*/ 211783 h 285210"/>
              <a:gd name="T26" fmla="*/ 144045 w 286434"/>
              <a:gd name="T27" fmla="*/ 223394 h 285210"/>
              <a:gd name="T28" fmla="*/ 140037 w 286434"/>
              <a:gd name="T29" fmla="*/ 212146 h 285210"/>
              <a:gd name="T30" fmla="*/ 121089 w 286434"/>
              <a:gd name="T31" fmla="*/ 190738 h 285210"/>
              <a:gd name="T32" fmla="*/ 144045 w 286434"/>
              <a:gd name="T33" fmla="*/ 203437 h 285210"/>
              <a:gd name="T34" fmla="*/ 144045 w 286434"/>
              <a:gd name="T35" fmla="*/ 171145 h 285210"/>
              <a:gd name="T36" fmla="*/ 140037 w 286434"/>
              <a:gd name="T37" fmla="*/ 121798 h 285210"/>
              <a:gd name="T38" fmla="*/ 144045 w 286434"/>
              <a:gd name="T39" fmla="*/ 110187 h 285210"/>
              <a:gd name="T40" fmla="*/ 212842 w 286434"/>
              <a:gd name="T41" fmla="*/ 109693 h 285210"/>
              <a:gd name="T42" fmla="*/ 213937 w 286434"/>
              <a:gd name="T43" fmla="*/ 222105 h 285210"/>
              <a:gd name="T44" fmla="*/ 200048 w 286434"/>
              <a:gd name="T45" fmla="*/ 244226 h 285210"/>
              <a:gd name="T46" fmla="*/ 240988 w 286434"/>
              <a:gd name="T47" fmla="*/ 224644 h 285210"/>
              <a:gd name="T48" fmla="*/ 239893 w 286434"/>
              <a:gd name="T49" fmla="*/ 111868 h 285210"/>
              <a:gd name="T50" fmla="*/ 254149 w 286434"/>
              <a:gd name="T51" fmla="*/ 90111 h 285210"/>
              <a:gd name="T52" fmla="*/ 100616 w 286434"/>
              <a:gd name="T53" fmla="*/ 90111 h 285210"/>
              <a:gd name="T54" fmla="*/ 84898 w 286434"/>
              <a:gd name="T55" fmla="*/ 221017 h 285210"/>
              <a:gd name="T56" fmla="*/ 189446 w 286434"/>
              <a:gd name="T57" fmla="*/ 244226 h 285210"/>
              <a:gd name="T58" fmla="*/ 205166 w 286434"/>
              <a:gd name="T59" fmla="*/ 113318 h 285210"/>
              <a:gd name="T60" fmla="*/ 100616 w 286434"/>
              <a:gd name="T61" fmla="*/ 90111 h 285210"/>
              <a:gd name="T62" fmla="*/ 49075 w 286434"/>
              <a:gd name="T63" fmla="*/ 109693 h 285210"/>
              <a:gd name="T64" fmla="*/ 49806 w 286434"/>
              <a:gd name="T65" fmla="*/ 222105 h 285210"/>
              <a:gd name="T66" fmla="*/ 35915 w 286434"/>
              <a:gd name="T67" fmla="*/ 244226 h 285210"/>
              <a:gd name="T68" fmla="*/ 76857 w 286434"/>
              <a:gd name="T69" fmla="*/ 224644 h 285210"/>
              <a:gd name="T70" fmla="*/ 76125 w 286434"/>
              <a:gd name="T71" fmla="*/ 111868 h 285210"/>
              <a:gd name="T72" fmla="*/ 90016 w 286434"/>
              <a:gd name="T73" fmla="*/ 90111 h 285210"/>
              <a:gd name="T74" fmla="*/ 144048 w 286434"/>
              <a:gd name="T75" fmla="*/ 39716 h 285210"/>
              <a:gd name="T76" fmla="*/ 177712 w 286434"/>
              <a:gd name="T77" fmla="*/ 59458 h 285210"/>
              <a:gd name="T78" fmla="*/ 141877 w 286434"/>
              <a:gd name="T79" fmla="*/ 30576 h 285210"/>
              <a:gd name="T80" fmla="*/ 196176 w 286434"/>
              <a:gd name="T81" fmla="*/ 60190 h 285210"/>
              <a:gd name="T82" fmla="*/ 194003 w 286434"/>
              <a:gd name="T83" fmla="*/ 68233 h 285210"/>
              <a:gd name="T84" fmla="*/ 90476 w 286434"/>
              <a:gd name="T85" fmla="*/ 65308 h 285210"/>
              <a:gd name="T86" fmla="*/ 141877 w 286434"/>
              <a:gd name="T87" fmla="*/ 30576 h 285210"/>
              <a:gd name="T88" fmla="*/ 20561 w 286434"/>
              <a:gd name="T89" fmla="*/ 81408 h 285210"/>
              <a:gd name="T90" fmla="*/ 144848 w 286434"/>
              <a:gd name="T91" fmla="*/ 9245 h 285210"/>
              <a:gd name="T92" fmla="*/ 147042 w 286434"/>
              <a:gd name="T93" fmla="*/ 544 h 285210"/>
              <a:gd name="T94" fmla="*/ 289972 w 286434"/>
              <a:gd name="T95" fmla="*/ 86848 h 285210"/>
              <a:gd name="T96" fmla="*/ 264384 w 286434"/>
              <a:gd name="T97" fmla="*/ 90111 h 285210"/>
              <a:gd name="T98" fmla="*/ 249031 w 286434"/>
              <a:gd name="T99" fmla="*/ 221017 h 285210"/>
              <a:gd name="T100" fmla="*/ 285586 w 286434"/>
              <a:gd name="T101" fmla="*/ 244226 h 285210"/>
              <a:gd name="T102" fmla="*/ 289972 w 286434"/>
              <a:gd name="T103" fmla="*/ 283390 h 285210"/>
              <a:gd name="T104" fmla="*/ 4477 w 286434"/>
              <a:gd name="T105" fmla="*/ 287376 h 285210"/>
              <a:gd name="T106" fmla="*/ 90 w 286434"/>
              <a:gd name="T107" fmla="*/ 248212 h 285210"/>
              <a:gd name="T108" fmla="*/ 25679 w 286434"/>
              <a:gd name="T109" fmla="*/ 244226 h 285210"/>
              <a:gd name="T110" fmla="*/ 41033 w 286434"/>
              <a:gd name="T111" fmla="*/ 113318 h 285210"/>
              <a:gd name="T112" fmla="*/ 4477 w 286434"/>
              <a:gd name="T113" fmla="*/ 90111 h 285210"/>
              <a:gd name="T114" fmla="*/ 2284 w 286434"/>
              <a:gd name="T115" fmla="*/ 82133 h 285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434" h="285210">
                <a:moveTo>
                  <a:pt x="8753" y="251021"/>
                </a:moveTo>
                <a:lnTo>
                  <a:pt x="8753" y="276573"/>
                </a:lnTo>
                <a:lnTo>
                  <a:pt x="277681" y="276573"/>
                </a:lnTo>
                <a:lnTo>
                  <a:pt x="277681" y="251021"/>
                </a:lnTo>
                <a:lnTo>
                  <a:pt x="8753" y="251021"/>
                </a:lnTo>
                <a:close/>
                <a:moveTo>
                  <a:pt x="182482" y="161745"/>
                </a:moveTo>
                <a:cubicBezTo>
                  <a:pt x="184768" y="161745"/>
                  <a:pt x="186673" y="164031"/>
                  <a:pt x="186673" y="166317"/>
                </a:cubicBezTo>
                <a:cubicBezTo>
                  <a:pt x="186673" y="168984"/>
                  <a:pt x="184768" y="170889"/>
                  <a:pt x="182482" y="170889"/>
                </a:cubicBezTo>
                <a:cubicBezTo>
                  <a:pt x="179815" y="170889"/>
                  <a:pt x="177529" y="168984"/>
                  <a:pt x="177529" y="166317"/>
                </a:cubicBezTo>
                <a:cubicBezTo>
                  <a:pt x="177529" y="164031"/>
                  <a:pt x="179815" y="161745"/>
                  <a:pt x="182482" y="161745"/>
                </a:cubicBezTo>
                <a:close/>
                <a:moveTo>
                  <a:pt x="102550" y="161745"/>
                </a:moveTo>
                <a:cubicBezTo>
                  <a:pt x="104748" y="161745"/>
                  <a:pt x="107312" y="164031"/>
                  <a:pt x="107312" y="166317"/>
                </a:cubicBezTo>
                <a:cubicBezTo>
                  <a:pt x="107312" y="168984"/>
                  <a:pt x="104748" y="170889"/>
                  <a:pt x="102550" y="170889"/>
                </a:cubicBezTo>
                <a:cubicBezTo>
                  <a:pt x="100352" y="170889"/>
                  <a:pt x="98154" y="168984"/>
                  <a:pt x="98154" y="166317"/>
                </a:cubicBezTo>
                <a:cubicBezTo>
                  <a:pt x="98154" y="164031"/>
                  <a:pt x="100352" y="161745"/>
                  <a:pt x="102550" y="161745"/>
                </a:cubicBezTo>
                <a:close/>
                <a:moveTo>
                  <a:pt x="142243" y="109357"/>
                </a:moveTo>
                <a:cubicBezTo>
                  <a:pt x="144762" y="109357"/>
                  <a:pt x="146561" y="111157"/>
                  <a:pt x="146561" y="113678"/>
                </a:cubicBezTo>
                <a:lnTo>
                  <a:pt x="146561" y="120880"/>
                </a:lnTo>
                <a:cubicBezTo>
                  <a:pt x="155917" y="122321"/>
                  <a:pt x="163833" y="127722"/>
                  <a:pt x="167432" y="136365"/>
                </a:cubicBezTo>
                <a:cubicBezTo>
                  <a:pt x="168151" y="138525"/>
                  <a:pt x="167072" y="141046"/>
                  <a:pt x="164913" y="141766"/>
                </a:cubicBezTo>
                <a:cubicBezTo>
                  <a:pt x="162754" y="142847"/>
                  <a:pt x="160235" y="141766"/>
                  <a:pt x="159156" y="139606"/>
                </a:cubicBezTo>
                <a:cubicBezTo>
                  <a:pt x="156637" y="133484"/>
                  <a:pt x="149800" y="129163"/>
                  <a:pt x="142243" y="129163"/>
                </a:cubicBezTo>
                <a:cubicBezTo>
                  <a:pt x="132528" y="129163"/>
                  <a:pt x="124252" y="136365"/>
                  <a:pt x="124252" y="145367"/>
                </a:cubicBezTo>
                <a:cubicBezTo>
                  <a:pt x="124252" y="152570"/>
                  <a:pt x="127490" y="161212"/>
                  <a:pt x="142243" y="161212"/>
                </a:cubicBezTo>
                <a:cubicBezTo>
                  <a:pt x="162034" y="161212"/>
                  <a:pt x="169231" y="174176"/>
                  <a:pt x="169231" y="185699"/>
                </a:cubicBezTo>
                <a:cubicBezTo>
                  <a:pt x="169231" y="198303"/>
                  <a:pt x="159515" y="208386"/>
                  <a:pt x="146561" y="210187"/>
                </a:cubicBezTo>
                <a:lnTo>
                  <a:pt x="146561" y="217749"/>
                </a:lnTo>
                <a:cubicBezTo>
                  <a:pt x="146561" y="219909"/>
                  <a:pt x="144762" y="221710"/>
                  <a:pt x="142243" y="221710"/>
                </a:cubicBezTo>
                <a:cubicBezTo>
                  <a:pt x="140084" y="221710"/>
                  <a:pt x="138285" y="219909"/>
                  <a:pt x="138285" y="217749"/>
                </a:cubicBezTo>
                <a:lnTo>
                  <a:pt x="138285" y="210547"/>
                </a:lnTo>
                <a:cubicBezTo>
                  <a:pt x="128930" y="208746"/>
                  <a:pt x="121013" y="203345"/>
                  <a:pt x="117415" y="195062"/>
                </a:cubicBezTo>
                <a:cubicBezTo>
                  <a:pt x="116695" y="192541"/>
                  <a:pt x="117775" y="190021"/>
                  <a:pt x="119574" y="189301"/>
                </a:cubicBezTo>
                <a:cubicBezTo>
                  <a:pt x="122093" y="188580"/>
                  <a:pt x="124612" y="189301"/>
                  <a:pt x="125331" y="191461"/>
                </a:cubicBezTo>
                <a:cubicBezTo>
                  <a:pt x="128210" y="197583"/>
                  <a:pt x="135047" y="201904"/>
                  <a:pt x="142243" y="201904"/>
                </a:cubicBezTo>
                <a:cubicBezTo>
                  <a:pt x="152319" y="201904"/>
                  <a:pt x="160595" y="194702"/>
                  <a:pt x="160595" y="185699"/>
                </a:cubicBezTo>
                <a:cubicBezTo>
                  <a:pt x="160595" y="178497"/>
                  <a:pt x="157356" y="169855"/>
                  <a:pt x="142243" y="169855"/>
                </a:cubicBezTo>
                <a:cubicBezTo>
                  <a:pt x="122812" y="169855"/>
                  <a:pt x="115616" y="156891"/>
                  <a:pt x="115616" y="145367"/>
                </a:cubicBezTo>
                <a:cubicBezTo>
                  <a:pt x="115616" y="133124"/>
                  <a:pt x="125331" y="122681"/>
                  <a:pt x="138285" y="120880"/>
                </a:cubicBezTo>
                <a:lnTo>
                  <a:pt x="138285" y="113678"/>
                </a:lnTo>
                <a:cubicBezTo>
                  <a:pt x="138285" y="111157"/>
                  <a:pt x="140084" y="109357"/>
                  <a:pt x="142243" y="109357"/>
                </a:cubicBezTo>
                <a:close/>
                <a:moveTo>
                  <a:pt x="197544" y="89432"/>
                </a:moveTo>
                <a:lnTo>
                  <a:pt x="210178" y="108866"/>
                </a:lnTo>
                <a:cubicBezTo>
                  <a:pt x="210900" y="109225"/>
                  <a:pt x="211261" y="109945"/>
                  <a:pt x="211261" y="111025"/>
                </a:cubicBezTo>
                <a:lnTo>
                  <a:pt x="211261" y="220431"/>
                </a:lnTo>
                <a:cubicBezTo>
                  <a:pt x="211261" y="221510"/>
                  <a:pt x="210900" y="222230"/>
                  <a:pt x="210178" y="222950"/>
                </a:cubicBezTo>
                <a:lnTo>
                  <a:pt x="197544" y="242384"/>
                </a:lnTo>
                <a:lnTo>
                  <a:pt x="250969" y="242384"/>
                </a:lnTo>
                <a:lnTo>
                  <a:pt x="237973" y="222950"/>
                </a:lnTo>
                <a:cubicBezTo>
                  <a:pt x="237613" y="222230"/>
                  <a:pt x="236891" y="221510"/>
                  <a:pt x="236891" y="220431"/>
                </a:cubicBezTo>
                <a:lnTo>
                  <a:pt x="236891" y="111025"/>
                </a:lnTo>
                <a:cubicBezTo>
                  <a:pt x="236891" y="109945"/>
                  <a:pt x="237613" y="109225"/>
                  <a:pt x="237973" y="108866"/>
                </a:cubicBezTo>
                <a:lnTo>
                  <a:pt x="250969" y="89432"/>
                </a:lnTo>
                <a:lnTo>
                  <a:pt x="197544" y="89432"/>
                </a:lnTo>
                <a:close/>
                <a:moveTo>
                  <a:pt x="99358" y="89432"/>
                </a:moveTo>
                <a:lnTo>
                  <a:pt x="83836" y="112464"/>
                </a:lnTo>
                <a:lnTo>
                  <a:pt x="83836" y="219351"/>
                </a:lnTo>
                <a:lnTo>
                  <a:pt x="99358" y="242384"/>
                </a:lnTo>
                <a:lnTo>
                  <a:pt x="187076" y="242384"/>
                </a:lnTo>
                <a:lnTo>
                  <a:pt x="202598" y="219351"/>
                </a:lnTo>
                <a:lnTo>
                  <a:pt x="202598" y="112464"/>
                </a:lnTo>
                <a:lnTo>
                  <a:pt x="187076" y="89432"/>
                </a:lnTo>
                <a:lnTo>
                  <a:pt x="99358" y="89432"/>
                </a:lnTo>
                <a:close/>
                <a:moveTo>
                  <a:pt x="35465" y="89432"/>
                </a:moveTo>
                <a:lnTo>
                  <a:pt x="48461" y="108866"/>
                </a:lnTo>
                <a:cubicBezTo>
                  <a:pt x="49182" y="109225"/>
                  <a:pt x="49182" y="109945"/>
                  <a:pt x="49182" y="111025"/>
                </a:cubicBezTo>
                <a:lnTo>
                  <a:pt x="49182" y="220431"/>
                </a:lnTo>
                <a:cubicBezTo>
                  <a:pt x="49182" y="221510"/>
                  <a:pt x="49182" y="222230"/>
                  <a:pt x="48461" y="222950"/>
                </a:cubicBezTo>
                <a:lnTo>
                  <a:pt x="35465" y="242384"/>
                </a:lnTo>
                <a:lnTo>
                  <a:pt x="88890" y="242384"/>
                </a:lnTo>
                <a:lnTo>
                  <a:pt x="75895" y="222950"/>
                </a:lnTo>
                <a:cubicBezTo>
                  <a:pt x="75534" y="222230"/>
                  <a:pt x="75173" y="221510"/>
                  <a:pt x="75173" y="220431"/>
                </a:cubicBezTo>
                <a:lnTo>
                  <a:pt x="75173" y="111025"/>
                </a:lnTo>
                <a:cubicBezTo>
                  <a:pt x="75173" y="109945"/>
                  <a:pt x="75534" y="109225"/>
                  <a:pt x="75895" y="108866"/>
                </a:cubicBezTo>
                <a:lnTo>
                  <a:pt x="88890" y="89432"/>
                </a:lnTo>
                <a:lnTo>
                  <a:pt x="35465" y="89432"/>
                </a:lnTo>
                <a:close/>
                <a:moveTo>
                  <a:pt x="142246" y="39416"/>
                </a:moveTo>
                <a:lnTo>
                  <a:pt x="109361" y="59010"/>
                </a:lnTo>
                <a:lnTo>
                  <a:pt x="175489" y="59010"/>
                </a:lnTo>
                <a:lnTo>
                  <a:pt x="142246" y="39416"/>
                </a:lnTo>
                <a:close/>
                <a:moveTo>
                  <a:pt x="140102" y="30345"/>
                </a:moveTo>
                <a:cubicBezTo>
                  <a:pt x="141531" y="29982"/>
                  <a:pt x="143319" y="29982"/>
                  <a:pt x="144391" y="30345"/>
                </a:cubicBezTo>
                <a:lnTo>
                  <a:pt x="193720" y="59736"/>
                </a:lnTo>
                <a:cubicBezTo>
                  <a:pt x="195149" y="60462"/>
                  <a:pt x="196222" y="62639"/>
                  <a:pt x="195507" y="64816"/>
                </a:cubicBezTo>
                <a:cubicBezTo>
                  <a:pt x="195149" y="66630"/>
                  <a:pt x="193362" y="67719"/>
                  <a:pt x="191575" y="67719"/>
                </a:cubicBezTo>
                <a:lnTo>
                  <a:pt x="93276" y="67719"/>
                </a:lnTo>
                <a:cubicBezTo>
                  <a:pt x="91488" y="67719"/>
                  <a:pt x="89701" y="66630"/>
                  <a:pt x="89344" y="64816"/>
                </a:cubicBezTo>
                <a:cubicBezTo>
                  <a:pt x="88629" y="62639"/>
                  <a:pt x="89344" y="60462"/>
                  <a:pt x="91131" y="59736"/>
                </a:cubicBezTo>
                <a:lnTo>
                  <a:pt x="140102" y="30345"/>
                </a:lnTo>
                <a:close/>
                <a:moveTo>
                  <a:pt x="143036" y="9177"/>
                </a:moveTo>
                <a:lnTo>
                  <a:pt x="20304" y="80794"/>
                </a:lnTo>
                <a:lnTo>
                  <a:pt x="265769" y="80794"/>
                </a:lnTo>
                <a:lnTo>
                  <a:pt x="143036" y="9177"/>
                </a:lnTo>
                <a:close/>
                <a:moveTo>
                  <a:pt x="140870" y="540"/>
                </a:moveTo>
                <a:cubicBezTo>
                  <a:pt x="142314" y="-180"/>
                  <a:pt x="144119" y="-180"/>
                  <a:pt x="145202" y="540"/>
                </a:cubicBezTo>
                <a:lnTo>
                  <a:pt x="284178" y="81514"/>
                </a:lnTo>
                <a:cubicBezTo>
                  <a:pt x="285983" y="82234"/>
                  <a:pt x="286705" y="84393"/>
                  <a:pt x="286344" y="86193"/>
                </a:cubicBezTo>
                <a:cubicBezTo>
                  <a:pt x="285622" y="87992"/>
                  <a:pt x="283817" y="89432"/>
                  <a:pt x="282013" y="89432"/>
                </a:cubicBezTo>
                <a:lnTo>
                  <a:pt x="261076" y="89432"/>
                </a:lnTo>
                <a:lnTo>
                  <a:pt x="245915" y="112464"/>
                </a:lnTo>
                <a:lnTo>
                  <a:pt x="245915" y="219351"/>
                </a:lnTo>
                <a:lnTo>
                  <a:pt x="261076" y="242384"/>
                </a:lnTo>
                <a:lnTo>
                  <a:pt x="282013" y="242384"/>
                </a:lnTo>
                <a:cubicBezTo>
                  <a:pt x="284178" y="242384"/>
                  <a:pt x="286344" y="244183"/>
                  <a:pt x="286344" y="246342"/>
                </a:cubicBezTo>
                <a:lnTo>
                  <a:pt x="286344" y="281252"/>
                </a:lnTo>
                <a:cubicBezTo>
                  <a:pt x="286344" y="283411"/>
                  <a:pt x="284178" y="285210"/>
                  <a:pt x="282013" y="285210"/>
                </a:cubicBezTo>
                <a:lnTo>
                  <a:pt x="4421" y="285210"/>
                </a:lnTo>
                <a:cubicBezTo>
                  <a:pt x="1895" y="285210"/>
                  <a:pt x="90" y="283411"/>
                  <a:pt x="90" y="281252"/>
                </a:cubicBezTo>
                <a:lnTo>
                  <a:pt x="90" y="246342"/>
                </a:lnTo>
                <a:cubicBezTo>
                  <a:pt x="90" y="244183"/>
                  <a:pt x="1895" y="242384"/>
                  <a:pt x="4421" y="242384"/>
                </a:cubicBezTo>
                <a:lnTo>
                  <a:pt x="25358" y="242384"/>
                </a:lnTo>
                <a:lnTo>
                  <a:pt x="40519" y="219351"/>
                </a:lnTo>
                <a:lnTo>
                  <a:pt x="40519" y="112464"/>
                </a:lnTo>
                <a:lnTo>
                  <a:pt x="25358" y="89432"/>
                </a:lnTo>
                <a:lnTo>
                  <a:pt x="4421" y="89432"/>
                </a:lnTo>
                <a:cubicBezTo>
                  <a:pt x="2256" y="89432"/>
                  <a:pt x="812" y="87992"/>
                  <a:pt x="90" y="86193"/>
                </a:cubicBezTo>
                <a:cubicBezTo>
                  <a:pt x="-271" y="84393"/>
                  <a:pt x="451" y="82234"/>
                  <a:pt x="2256" y="81514"/>
                </a:cubicBezTo>
                <a:lnTo>
                  <a:pt x="140870" y="540"/>
                </a:lnTo>
                <a:close/>
              </a:path>
            </a:pathLst>
          </a:custGeom>
          <a:solidFill>
            <a:schemeClr val="bg1"/>
          </a:solidFill>
          <a:ln>
            <a:noFill/>
          </a:ln>
          <a:effectLst/>
        </p:spPr>
        <p:txBody>
          <a:bodyPr anchor="ctr"/>
          <a:lstStyle/>
          <a:p>
            <a:pPr defTabSz="1828343"/>
            <a:endParaRPr lang="en-US" dirty="0">
              <a:solidFill>
                <a:srgbClr val="000000"/>
              </a:solidFill>
              <a:latin typeface="Lato Light" panose="020F0502020204030203" pitchFamily="34" charset="0"/>
            </a:endParaRPr>
          </a:p>
        </p:txBody>
      </p:sp>
      <p:sp>
        <p:nvSpPr>
          <p:cNvPr id="28" name="Freeform 970">
            <a:extLst>
              <a:ext uri="{FF2B5EF4-FFF2-40B4-BE49-F238E27FC236}">
                <a16:creationId xmlns:a16="http://schemas.microsoft.com/office/drawing/2014/main" id="{7E280B12-0C77-C941-8688-9C0A8ADB9D73}"/>
              </a:ext>
            </a:extLst>
          </p:cNvPr>
          <p:cNvSpPr>
            <a:spLocks noChangeAspect="1" noChangeArrowheads="1"/>
          </p:cNvSpPr>
          <p:nvPr/>
        </p:nvSpPr>
        <p:spPr bwMode="auto">
          <a:xfrm>
            <a:off x="13496553" y="9895670"/>
            <a:ext cx="784154" cy="784154"/>
          </a:xfrm>
          <a:custGeom>
            <a:avLst/>
            <a:gdLst>
              <a:gd name="T0" fmla="*/ 106952 w 285390"/>
              <a:gd name="T1" fmla="*/ 250129 h 285390"/>
              <a:gd name="T2" fmla="*/ 29782 w 285390"/>
              <a:gd name="T3" fmla="*/ 240924 h 285390"/>
              <a:gd name="T4" fmla="*/ 29782 w 285390"/>
              <a:gd name="T5" fmla="*/ 250129 h 285390"/>
              <a:gd name="T6" fmla="*/ 119345 w 285390"/>
              <a:gd name="T7" fmla="*/ 207418 h 285390"/>
              <a:gd name="T8" fmla="*/ 60629 w 285390"/>
              <a:gd name="T9" fmla="*/ 212205 h 285390"/>
              <a:gd name="T10" fmla="*/ 45919 w 285390"/>
              <a:gd name="T11" fmla="*/ 212205 h 285390"/>
              <a:gd name="T12" fmla="*/ 29745 w 285390"/>
              <a:gd name="T13" fmla="*/ 207418 h 285390"/>
              <a:gd name="T14" fmla="*/ 236336 w 285390"/>
              <a:gd name="T15" fmla="*/ 223850 h 285390"/>
              <a:gd name="T16" fmla="*/ 245146 w 285390"/>
              <a:gd name="T17" fmla="*/ 200561 h 285390"/>
              <a:gd name="T18" fmla="*/ 173149 w 285390"/>
              <a:gd name="T19" fmla="*/ 216572 h 285390"/>
              <a:gd name="T20" fmla="*/ 196644 w 285390"/>
              <a:gd name="T21" fmla="*/ 207839 h 285390"/>
              <a:gd name="T22" fmla="*/ 245146 w 285390"/>
              <a:gd name="T23" fmla="*/ 191463 h 285390"/>
              <a:gd name="T24" fmla="*/ 236336 w 285390"/>
              <a:gd name="T25" fmla="*/ 232583 h 285390"/>
              <a:gd name="T26" fmla="*/ 180491 w 285390"/>
              <a:gd name="T27" fmla="*/ 191463 h 285390"/>
              <a:gd name="T28" fmla="*/ 189302 w 285390"/>
              <a:gd name="T29" fmla="*/ 232583 h 285390"/>
              <a:gd name="T30" fmla="*/ 180491 w 285390"/>
              <a:gd name="T31" fmla="*/ 191463 h 285390"/>
              <a:gd name="T32" fmla="*/ 119345 w 285390"/>
              <a:gd name="T33" fmla="*/ 183117 h 285390"/>
              <a:gd name="T34" fmla="*/ 29745 w 285390"/>
              <a:gd name="T35" fmla="*/ 173912 h 285390"/>
              <a:gd name="T36" fmla="*/ 29745 w 285390"/>
              <a:gd name="T37" fmla="*/ 183117 h 285390"/>
              <a:gd name="T38" fmla="*/ 228993 w 285390"/>
              <a:gd name="T39" fmla="*/ 151772 h 285390"/>
              <a:gd name="T40" fmla="*/ 252489 w 285390"/>
              <a:gd name="T41" fmla="*/ 160583 h 285390"/>
              <a:gd name="T42" fmla="*/ 180491 w 285390"/>
              <a:gd name="T43" fmla="*/ 144429 h 285390"/>
              <a:gd name="T44" fmla="*/ 189302 w 285390"/>
              <a:gd name="T45" fmla="*/ 167925 h 285390"/>
              <a:gd name="T46" fmla="*/ 180491 w 285390"/>
              <a:gd name="T47" fmla="*/ 144429 h 285390"/>
              <a:gd name="T48" fmla="*/ 83104 w 285390"/>
              <a:gd name="T49" fmla="*/ 149611 h 285390"/>
              <a:gd name="T50" fmla="*/ 236336 w 285390"/>
              <a:gd name="T51" fmla="*/ 135619 h 285390"/>
              <a:gd name="T52" fmla="*/ 245146 w 285390"/>
              <a:gd name="T53" fmla="*/ 176736 h 285390"/>
              <a:gd name="T54" fmla="*/ 236336 w 285390"/>
              <a:gd name="T55" fmla="*/ 135619 h 285390"/>
              <a:gd name="T56" fmla="*/ 205455 w 285390"/>
              <a:gd name="T57" fmla="*/ 160583 h 285390"/>
              <a:gd name="T58" fmla="*/ 164339 w 285390"/>
              <a:gd name="T59" fmla="*/ 151772 h 285390"/>
              <a:gd name="T60" fmla="*/ 155005 w 285390"/>
              <a:gd name="T61" fmla="*/ 249168 h 285390"/>
              <a:gd name="T62" fmla="*/ 147762 w 285390"/>
              <a:gd name="T63" fmla="*/ 118789 h 285390"/>
              <a:gd name="T64" fmla="*/ 119345 w 285390"/>
              <a:gd name="T65" fmla="*/ 116105 h 285390"/>
              <a:gd name="T66" fmla="*/ 29745 w 285390"/>
              <a:gd name="T67" fmla="*/ 106900 h 285390"/>
              <a:gd name="T68" fmla="*/ 29745 w 285390"/>
              <a:gd name="T69" fmla="*/ 116105 h 285390"/>
              <a:gd name="T70" fmla="*/ 263017 w 285390"/>
              <a:gd name="T71" fmla="*/ 87631 h 285390"/>
              <a:gd name="T72" fmla="*/ 256757 w 285390"/>
              <a:gd name="T73" fmla="*/ 93890 h 285390"/>
              <a:gd name="T74" fmla="*/ 217054 w 285390"/>
              <a:gd name="T75" fmla="*/ 87631 h 285390"/>
              <a:gd name="T76" fmla="*/ 210545 w 285390"/>
              <a:gd name="T77" fmla="*/ 93890 h 285390"/>
              <a:gd name="T78" fmla="*/ 240541 w 285390"/>
              <a:gd name="T79" fmla="*/ 90753 h 285390"/>
              <a:gd name="T80" fmla="*/ 65007 w 285390"/>
              <a:gd name="T81" fmla="*/ 73393 h 285390"/>
              <a:gd name="T82" fmla="*/ 65007 w 285390"/>
              <a:gd name="T83" fmla="*/ 82600 h 285390"/>
              <a:gd name="T84" fmla="*/ 41348 w 285390"/>
              <a:gd name="T85" fmla="*/ 73393 h 285390"/>
              <a:gd name="T86" fmla="*/ 25528 w 285390"/>
              <a:gd name="T87" fmla="*/ 77813 h 285390"/>
              <a:gd name="T88" fmla="*/ 147762 w 285390"/>
              <a:gd name="T89" fmla="*/ 110098 h 285390"/>
              <a:gd name="T90" fmla="*/ 155005 w 285390"/>
              <a:gd name="T91" fmla="*/ 72432 h 285390"/>
              <a:gd name="T92" fmla="*/ 155005 w 285390"/>
              <a:gd name="T93" fmla="*/ 34769 h 285390"/>
              <a:gd name="T94" fmla="*/ 21728 w 285390"/>
              <a:gd name="T95" fmla="*/ 8692 h 285390"/>
              <a:gd name="T96" fmla="*/ 207157 w 285390"/>
              <a:gd name="T97" fmla="*/ 278141 h 285390"/>
              <a:gd name="T98" fmla="*/ 139071 w 285390"/>
              <a:gd name="T99" fmla="*/ 241925 h 285390"/>
              <a:gd name="T100" fmla="*/ 220194 w 285390"/>
              <a:gd name="T101" fmla="*/ 21368 h 285390"/>
              <a:gd name="T102" fmla="*/ 155005 w 285390"/>
              <a:gd name="T103" fmla="*/ 43096 h 285390"/>
              <a:gd name="T104" fmla="*/ 21728 w 285390"/>
              <a:gd name="T105" fmla="*/ 8692 h 285390"/>
              <a:gd name="T106" fmla="*/ 228886 w 285390"/>
              <a:gd name="T107" fmla="*/ 63740 h 285390"/>
              <a:gd name="T108" fmla="*/ 271259 w 285390"/>
              <a:gd name="T109" fmla="*/ 257860 h 285390"/>
              <a:gd name="T110" fmla="*/ 21728 w 285390"/>
              <a:gd name="T111" fmla="*/ 286832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82498" y="239712"/>
                </a:moveTo>
                <a:lnTo>
                  <a:pt x="106414" y="239712"/>
                </a:lnTo>
                <a:cubicBezTo>
                  <a:pt x="108951" y="239712"/>
                  <a:pt x="110762" y="241910"/>
                  <a:pt x="110762" y="244475"/>
                </a:cubicBezTo>
                <a:cubicBezTo>
                  <a:pt x="110762" y="247039"/>
                  <a:pt x="108951" y="248871"/>
                  <a:pt x="106414" y="248871"/>
                </a:cubicBezTo>
                <a:lnTo>
                  <a:pt x="82498" y="248871"/>
                </a:lnTo>
                <a:cubicBezTo>
                  <a:pt x="79961" y="248871"/>
                  <a:pt x="77787" y="247039"/>
                  <a:pt x="77787" y="244475"/>
                </a:cubicBezTo>
                <a:cubicBezTo>
                  <a:pt x="77787" y="241910"/>
                  <a:pt x="79961" y="239712"/>
                  <a:pt x="82498" y="239712"/>
                </a:cubicBezTo>
                <a:close/>
                <a:moveTo>
                  <a:pt x="29633" y="239712"/>
                </a:moveTo>
                <a:lnTo>
                  <a:pt x="58914" y="239712"/>
                </a:lnTo>
                <a:cubicBezTo>
                  <a:pt x="61383" y="239712"/>
                  <a:pt x="63147" y="241910"/>
                  <a:pt x="63147" y="244475"/>
                </a:cubicBezTo>
                <a:cubicBezTo>
                  <a:pt x="63147" y="247039"/>
                  <a:pt x="61383" y="248871"/>
                  <a:pt x="58914" y="248871"/>
                </a:cubicBezTo>
                <a:lnTo>
                  <a:pt x="29633" y="248871"/>
                </a:lnTo>
                <a:cubicBezTo>
                  <a:pt x="27164" y="248871"/>
                  <a:pt x="25400" y="247039"/>
                  <a:pt x="25400" y="244475"/>
                </a:cubicBezTo>
                <a:cubicBezTo>
                  <a:pt x="25400" y="241910"/>
                  <a:pt x="27164" y="239712"/>
                  <a:pt x="29633" y="239712"/>
                </a:cubicBezTo>
                <a:close/>
                <a:moveTo>
                  <a:pt x="64679" y="206375"/>
                </a:moveTo>
                <a:lnTo>
                  <a:pt x="118745" y="206375"/>
                </a:lnTo>
                <a:cubicBezTo>
                  <a:pt x="121285" y="206375"/>
                  <a:pt x="123462" y="208207"/>
                  <a:pt x="123462" y="211138"/>
                </a:cubicBezTo>
                <a:cubicBezTo>
                  <a:pt x="123462" y="213336"/>
                  <a:pt x="121285" y="215534"/>
                  <a:pt x="118745" y="215534"/>
                </a:cubicBezTo>
                <a:lnTo>
                  <a:pt x="64679" y="215534"/>
                </a:lnTo>
                <a:cubicBezTo>
                  <a:pt x="62502" y="215534"/>
                  <a:pt x="60325" y="213336"/>
                  <a:pt x="60325" y="211138"/>
                </a:cubicBezTo>
                <a:cubicBezTo>
                  <a:pt x="60325" y="208207"/>
                  <a:pt x="62502" y="206375"/>
                  <a:pt x="64679" y="206375"/>
                </a:cubicBezTo>
                <a:close/>
                <a:moveTo>
                  <a:pt x="29597" y="206375"/>
                </a:moveTo>
                <a:lnTo>
                  <a:pt x="41140" y="206375"/>
                </a:lnTo>
                <a:cubicBezTo>
                  <a:pt x="43588" y="206375"/>
                  <a:pt x="45687" y="208207"/>
                  <a:pt x="45687" y="211138"/>
                </a:cubicBezTo>
                <a:cubicBezTo>
                  <a:pt x="45687" y="213336"/>
                  <a:pt x="43588" y="215534"/>
                  <a:pt x="41140" y="215534"/>
                </a:cubicBezTo>
                <a:lnTo>
                  <a:pt x="29597" y="215534"/>
                </a:lnTo>
                <a:cubicBezTo>
                  <a:pt x="27149" y="215534"/>
                  <a:pt x="25400" y="213336"/>
                  <a:pt x="25400" y="211138"/>
                </a:cubicBezTo>
                <a:cubicBezTo>
                  <a:pt x="25400" y="208207"/>
                  <a:pt x="27149" y="206375"/>
                  <a:pt x="29597" y="206375"/>
                </a:cubicBezTo>
                <a:close/>
                <a:moveTo>
                  <a:pt x="235147" y="199552"/>
                </a:moveTo>
                <a:cubicBezTo>
                  <a:pt x="231129" y="199552"/>
                  <a:pt x="227842" y="202448"/>
                  <a:pt x="227842" y="206793"/>
                </a:cubicBezTo>
                <a:lnTo>
                  <a:pt x="227842" y="215482"/>
                </a:lnTo>
                <a:cubicBezTo>
                  <a:pt x="227842" y="219465"/>
                  <a:pt x="231129" y="222724"/>
                  <a:pt x="235147" y="222724"/>
                </a:cubicBezTo>
                <a:lnTo>
                  <a:pt x="243913" y="222724"/>
                </a:lnTo>
                <a:cubicBezTo>
                  <a:pt x="247931" y="222724"/>
                  <a:pt x="251219" y="219465"/>
                  <a:pt x="251219" y="215482"/>
                </a:cubicBezTo>
                <a:lnTo>
                  <a:pt x="251219" y="206793"/>
                </a:lnTo>
                <a:cubicBezTo>
                  <a:pt x="251219" y="202448"/>
                  <a:pt x="247931" y="199552"/>
                  <a:pt x="243913" y="199552"/>
                </a:cubicBezTo>
                <a:lnTo>
                  <a:pt x="235147" y="199552"/>
                </a:lnTo>
                <a:close/>
                <a:moveTo>
                  <a:pt x="179583" y="199552"/>
                </a:moveTo>
                <a:cubicBezTo>
                  <a:pt x="175566" y="199552"/>
                  <a:pt x="172278" y="202448"/>
                  <a:pt x="172278" y="206793"/>
                </a:cubicBezTo>
                <a:lnTo>
                  <a:pt x="172278" y="215482"/>
                </a:lnTo>
                <a:cubicBezTo>
                  <a:pt x="172278" y="219465"/>
                  <a:pt x="175566" y="222724"/>
                  <a:pt x="179583" y="222724"/>
                </a:cubicBezTo>
                <a:lnTo>
                  <a:pt x="188350" y="222724"/>
                </a:lnTo>
                <a:cubicBezTo>
                  <a:pt x="192368" y="222724"/>
                  <a:pt x="195655" y="219465"/>
                  <a:pt x="195655" y="215482"/>
                </a:cubicBezTo>
                <a:lnTo>
                  <a:pt x="195655" y="206793"/>
                </a:lnTo>
                <a:cubicBezTo>
                  <a:pt x="195655" y="202448"/>
                  <a:pt x="192368" y="199552"/>
                  <a:pt x="188350" y="199552"/>
                </a:cubicBezTo>
                <a:lnTo>
                  <a:pt x="179583" y="199552"/>
                </a:lnTo>
                <a:close/>
                <a:moveTo>
                  <a:pt x="235147" y="190500"/>
                </a:moveTo>
                <a:lnTo>
                  <a:pt x="243913" y="190500"/>
                </a:lnTo>
                <a:cubicBezTo>
                  <a:pt x="252680" y="190500"/>
                  <a:pt x="259985" y="197741"/>
                  <a:pt x="259985" y="206793"/>
                </a:cubicBezTo>
                <a:lnTo>
                  <a:pt x="259985" y="215482"/>
                </a:lnTo>
                <a:cubicBezTo>
                  <a:pt x="259985" y="224172"/>
                  <a:pt x="252680" y="231413"/>
                  <a:pt x="243913" y="231413"/>
                </a:cubicBezTo>
                <a:lnTo>
                  <a:pt x="235147" y="231413"/>
                </a:lnTo>
                <a:cubicBezTo>
                  <a:pt x="226015" y="231413"/>
                  <a:pt x="219075" y="224172"/>
                  <a:pt x="219075" y="215482"/>
                </a:cubicBezTo>
                <a:lnTo>
                  <a:pt x="219075" y="206793"/>
                </a:lnTo>
                <a:cubicBezTo>
                  <a:pt x="219075" y="197741"/>
                  <a:pt x="226015" y="190500"/>
                  <a:pt x="235147" y="190500"/>
                </a:cubicBezTo>
                <a:close/>
                <a:moveTo>
                  <a:pt x="179583" y="190500"/>
                </a:moveTo>
                <a:lnTo>
                  <a:pt x="188350" y="190500"/>
                </a:lnTo>
                <a:cubicBezTo>
                  <a:pt x="197116" y="190500"/>
                  <a:pt x="204421" y="197741"/>
                  <a:pt x="204421" y="206793"/>
                </a:cubicBezTo>
                <a:lnTo>
                  <a:pt x="204421" y="215482"/>
                </a:lnTo>
                <a:cubicBezTo>
                  <a:pt x="204421" y="224172"/>
                  <a:pt x="197116" y="231413"/>
                  <a:pt x="188350" y="231413"/>
                </a:cubicBezTo>
                <a:lnTo>
                  <a:pt x="179583" y="231413"/>
                </a:lnTo>
                <a:cubicBezTo>
                  <a:pt x="170817" y="231413"/>
                  <a:pt x="163512" y="224172"/>
                  <a:pt x="163512" y="215482"/>
                </a:cubicBezTo>
                <a:lnTo>
                  <a:pt x="163512" y="206793"/>
                </a:lnTo>
                <a:cubicBezTo>
                  <a:pt x="163512" y="197741"/>
                  <a:pt x="170817" y="190500"/>
                  <a:pt x="179583" y="190500"/>
                </a:cubicBezTo>
                <a:close/>
                <a:moveTo>
                  <a:pt x="64679" y="173037"/>
                </a:moveTo>
                <a:lnTo>
                  <a:pt x="118745" y="173037"/>
                </a:lnTo>
                <a:cubicBezTo>
                  <a:pt x="121285" y="173037"/>
                  <a:pt x="123462" y="175235"/>
                  <a:pt x="123462" y="177800"/>
                </a:cubicBezTo>
                <a:cubicBezTo>
                  <a:pt x="123462" y="180364"/>
                  <a:pt x="121285" y="182196"/>
                  <a:pt x="118745" y="182196"/>
                </a:cubicBezTo>
                <a:lnTo>
                  <a:pt x="64679" y="182196"/>
                </a:lnTo>
                <a:cubicBezTo>
                  <a:pt x="62502" y="182196"/>
                  <a:pt x="60325" y="180364"/>
                  <a:pt x="60325" y="177800"/>
                </a:cubicBezTo>
                <a:cubicBezTo>
                  <a:pt x="60325" y="175235"/>
                  <a:pt x="62502" y="173037"/>
                  <a:pt x="64679" y="173037"/>
                </a:cubicBezTo>
                <a:close/>
                <a:moveTo>
                  <a:pt x="29597" y="173037"/>
                </a:moveTo>
                <a:lnTo>
                  <a:pt x="41140" y="173037"/>
                </a:lnTo>
                <a:cubicBezTo>
                  <a:pt x="43588" y="173037"/>
                  <a:pt x="45687" y="175235"/>
                  <a:pt x="45687" y="177800"/>
                </a:cubicBezTo>
                <a:cubicBezTo>
                  <a:pt x="45687" y="180364"/>
                  <a:pt x="43588" y="182196"/>
                  <a:pt x="41140" y="182196"/>
                </a:cubicBezTo>
                <a:lnTo>
                  <a:pt x="29597" y="182196"/>
                </a:lnTo>
                <a:cubicBezTo>
                  <a:pt x="27149" y="182196"/>
                  <a:pt x="25400" y="180364"/>
                  <a:pt x="25400" y="177800"/>
                </a:cubicBezTo>
                <a:cubicBezTo>
                  <a:pt x="25400" y="175235"/>
                  <a:pt x="27149" y="173037"/>
                  <a:pt x="29597" y="173037"/>
                </a:cubicBezTo>
                <a:close/>
                <a:moveTo>
                  <a:pt x="235147" y="143703"/>
                </a:moveTo>
                <a:cubicBezTo>
                  <a:pt x="231129" y="143703"/>
                  <a:pt x="227842" y="146626"/>
                  <a:pt x="227842" y="151009"/>
                </a:cubicBezTo>
                <a:lnTo>
                  <a:pt x="227842" y="159775"/>
                </a:lnTo>
                <a:cubicBezTo>
                  <a:pt x="227842" y="163793"/>
                  <a:pt x="231129" y="167080"/>
                  <a:pt x="235147" y="167080"/>
                </a:cubicBezTo>
                <a:lnTo>
                  <a:pt x="243913" y="167080"/>
                </a:lnTo>
                <a:cubicBezTo>
                  <a:pt x="247931" y="167080"/>
                  <a:pt x="251219" y="163793"/>
                  <a:pt x="251219" y="159775"/>
                </a:cubicBezTo>
                <a:lnTo>
                  <a:pt x="251219" y="151009"/>
                </a:lnTo>
                <a:cubicBezTo>
                  <a:pt x="251219" y="146626"/>
                  <a:pt x="247931" y="143703"/>
                  <a:pt x="243913" y="143703"/>
                </a:cubicBezTo>
                <a:lnTo>
                  <a:pt x="235147" y="143703"/>
                </a:lnTo>
                <a:close/>
                <a:moveTo>
                  <a:pt x="179583" y="143703"/>
                </a:moveTo>
                <a:cubicBezTo>
                  <a:pt x="175566" y="143703"/>
                  <a:pt x="172278" y="146626"/>
                  <a:pt x="172278" y="151009"/>
                </a:cubicBezTo>
                <a:lnTo>
                  <a:pt x="172278" y="159775"/>
                </a:lnTo>
                <a:cubicBezTo>
                  <a:pt x="172278" y="163793"/>
                  <a:pt x="175566" y="167080"/>
                  <a:pt x="179583" y="167080"/>
                </a:cubicBezTo>
                <a:lnTo>
                  <a:pt x="188350" y="167080"/>
                </a:lnTo>
                <a:cubicBezTo>
                  <a:pt x="192368" y="167080"/>
                  <a:pt x="195655" y="163793"/>
                  <a:pt x="195655" y="159775"/>
                </a:cubicBezTo>
                <a:lnTo>
                  <a:pt x="195655" y="151009"/>
                </a:lnTo>
                <a:cubicBezTo>
                  <a:pt x="195655" y="146626"/>
                  <a:pt x="192368" y="143703"/>
                  <a:pt x="188350" y="143703"/>
                </a:cubicBezTo>
                <a:lnTo>
                  <a:pt x="179583" y="143703"/>
                </a:lnTo>
                <a:close/>
                <a:moveTo>
                  <a:pt x="29670" y="139700"/>
                </a:moveTo>
                <a:lnTo>
                  <a:pt x="82686" y="139700"/>
                </a:lnTo>
                <a:cubicBezTo>
                  <a:pt x="84821" y="139700"/>
                  <a:pt x="86956" y="141898"/>
                  <a:pt x="86956" y="144096"/>
                </a:cubicBezTo>
                <a:cubicBezTo>
                  <a:pt x="86956" y="146661"/>
                  <a:pt x="84821" y="148859"/>
                  <a:pt x="82686" y="148859"/>
                </a:cubicBezTo>
                <a:lnTo>
                  <a:pt x="29670" y="148859"/>
                </a:lnTo>
                <a:cubicBezTo>
                  <a:pt x="27179" y="148859"/>
                  <a:pt x="25400" y="146661"/>
                  <a:pt x="25400" y="144096"/>
                </a:cubicBezTo>
                <a:cubicBezTo>
                  <a:pt x="25400" y="141898"/>
                  <a:pt x="27179" y="139700"/>
                  <a:pt x="29670" y="139700"/>
                </a:cubicBezTo>
                <a:close/>
                <a:moveTo>
                  <a:pt x="235147" y="134937"/>
                </a:moveTo>
                <a:lnTo>
                  <a:pt x="243913" y="134937"/>
                </a:lnTo>
                <a:cubicBezTo>
                  <a:pt x="252680" y="134937"/>
                  <a:pt x="259985" y="142242"/>
                  <a:pt x="259985" y="151009"/>
                </a:cubicBezTo>
                <a:lnTo>
                  <a:pt x="259985" y="159775"/>
                </a:lnTo>
                <a:cubicBezTo>
                  <a:pt x="259985" y="168542"/>
                  <a:pt x="252680" y="175847"/>
                  <a:pt x="243913" y="175847"/>
                </a:cubicBezTo>
                <a:lnTo>
                  <a:pt x="235147" y="175847"/>
                </a:lnTo>
                <a:cubicBezTo>
                  <a:pt x="226015" y="175847"/>
                  <a:pt x="219075" y="168542"/>
                  <a:pt x="219075" y="159775"/>
                </a:cubicBezTo>
                <a:lnTo>
                  <a:pt x="219075" y="151009"/>
                </a:lnTo>
                <a:cubicBezTo>
                  <a:pt x="219075" y="142242"/>
                  <a:pt x="226015" y="134937"/>
                  <a:pt x="235147" y="134937"/>
                </a:cubicBezTo>
                <a:close/>
                <a:moveTo>
                  <a:pt x="179583" y="134937"/>
                </a:moveTo>
                <a:lnTo>
                  <a:pt x="188350" y="134937"/>
                </a:lnTo>
                <a:cubicBezTo>
                  <a:pt x="197116" y="134937"/>
                  <a:pt x="204421" y="142242"/>
                  <a:pt x="204421" y="151009"/>
                </a:cubicBezTo>
                <a:lnTo>
                  <a:pt x="204421" y="159775"/>
                </a:lnTo>
                <a:cubicBezTo>
                  <a:pt x="204421" y="168542"/>
                  <a:pt x="197116" y="175847"/>
                  <a:pt x="188350" y="175847"/>
                </a:cubicBezTo>
                <a:lnTo>
                  <a:pt x="179583" y="175847"/>
                </a:lnTo>
                <a:cubicBezTo>
                  <a:pt x="170817" y="175847"/>
                  <a:pt x="163512" y="168542"/>
                  <a:pt x="163512" y="159775"/>
                </a:cubicBezTo>
                <a:lnTo>
                  <a:pt x="163512" y="151009"/>
                </a:lnTo>
                <a:cubicBezTo>
                  <a:pt x="163512" y="142242"/>
                  <a:pt x="170817" y="134937"/>
                  <a:pt x="179583" y="134937"/>
                </a:cubicBezTo>
                <a:close/>
                <a:moveTo>
                  <a:pt x="147019" y="118192"/>
                </a:moveTo>
                <a:lnTo>
                  <a:pt x="147019" y="240708"/>
                </a:lnTo>
                <a:cubicBezTo>
                  <a:pt x="147019" y="245032"/>
                  <a:pt x="150262" y="247914"/>
                  <a:pt x="154225" y="247914"/>
                </a:cubicBezTo>
                <a:lnTo>
                  <a:pt x="269895" y="247914"/>
                </a:lnTo>
                <a:cubicBezTo>
                  <a:pt x="273859" y="247914"/>
                  <a:pt x="276742" y="245032"/>
                  <a:pt x="276742" y="240708"/>
                </a:cubicBezTo>
                <a:lnTo>
                  <a:pt x="276742" y="118192"/>
                </a:lnTo>
                <a:lnTo>
                  <a:pt x="147019" y="118192"/>
                </a:lnTo>
                <a:close/>
                <a:moveTo>
                  <a:pt x="64679" y="106362"/>
                </a:moveTo>
                <a:lnTo>
                  <a:pt x="118745" y="106362"/>
                </a:lnTo>
                <a:cubicBezTo>
                  <a:pt x="121285" y="106362"/>
                  <a:pt x="123462" y="108560"/>
                  <a:pt x="123462" y="111125"/>
                </a:cubicBezTo>
                <a:cubicBezTo>
                  <a:pt x="123462" y="113689"/>
                  <a:pt x="121285" y="115521"/>
                  <a:pt x="118745" y="115521"/>
                </a:cubicBezTo>
                <a:lnTo>
                  <a:pt x="64679" y="115521"/>
                </a:lnTo>
                <a:cubicBezTo>
                  <a:pt x="62502" y="115521"/>
                  <a:pt x="60325" y="113689"/>
                  <a:pt x="60325" y="111125"/>
                </a:cubicBezTo>
                <a:cubicBezTo>
                  <a:pt x="60325" y="108560"/>
                  <a:pt x="62502" y="106362"/>
                  <a:pt x="64679" y="106362"/>
                </a:cubicBezTo>
                <a:close/>
                <a:moveTo>
                  <a:pt x="29597" y="106362"/>
                </a:moveTo>
                <a:lnTo>
                  <a:pt x="41140" y="106362"/>
                </a:lnTo>
                <a:cubicBezTo>
                  <a:pt x="43588" y="106362"/>
                  <a:pt x="45687" y="108560"/>
                  <a:pt x="45687" y="111125"/>
                </a:cubicBezTo>
                <a:cubicBezTo>
                  <a:pt x="45687" y="113689"/>
                  <a:pt x="43588" y="115521"/>
                  <a:pt x="41140" y="115521"/>
                </a:cubicBezTo>
                <a:lnTo>
                  <a:pt x="29597" y="115521"/>
                </a:lnTo>
                <a:cubicBezTo>
                  <a:pt x="27149" y="115521"/>
                  <a:pt x="25400" y="113689"/>
                  <a:pt x="25400" y="111125"/>
                </a:cubicBezTo>
                <a:cubicBezTo>
                  <a:pt x="25400" y="108560"/>
                  <a:pt x="27149" y="106362"/>
                  <a:pt x="29597" y="106362"/>
                </a:cubicBezTo>
                <a:close/>
                <a:moveTo>
                  <a:pt x="255466" y="87191"/>
                </a:moveTo>
                <a:cubicBezTo>
                  <a:pt x="257297" y="85725"/>
                  <a:pt x="259862" y="85725"/>
                  <a:pt x="261694" y="87191"/>
                </a:cubicBezTo>
                <a:cubicBezTo>
                  <a:pt x="262426" y="87923"/>
                  <a:pt x="263159" y="89389"/>
                  <a:pt x="263159" y="90488"/>
                </a:cubicBezTo>
                <a:cubicBezTo>
                  <a:pt x="263159" y="91587"/>
                  <a:pt x="262426" y="92686"/>
                  <a:pt x="261694" y="93418"/>
                </a:cubicBezTo>
                <a:cubicBezTo>
                  <a:pt x="260961" y="94517"/>
                  <a:pt x="259862" y="94884"/>
                  <a:pt x="258763" y="94884"/>
                </a:cubicBezTo>
                <a:cubicBezTo>
                  <a:pt x="257297" y="94884"/>
                  <a:pt x="256198" y="94517"/>
                  <a:pt x="255466" y="93418"/>
                </a:cubicBezTo>
                <a:cubicBezTo>
                  <a:pt x="254367" y="92686"/>
                  <a:pt x="254000" y="91587"/>
                  <a:pt x="254000" y="90488"/>
                </a:cubicBezTo>
                <a:cubicBezTo>
                  <a:pt x="254000" y="89389"/>
                  <a:pt x="254367" y="87923"/>
                  <a:pt x="255466" y="87191"/>
                </a:cubicBezTo>
                <a:close/>
                <a:moveTo>
                  <a:pt x="209486" y="87191"/>
                </a:moveTo>
                <a:cubicBezTo>
                  <a:pt x="211010" y="85725"/>
                  <a:pt x="214058" y="85725"/>
                  <a:pt x="215963" y="87191"/>
                </a:cubicBezTo>
                <a:cubicBezTo>
                  <a:pt x="216725" y="87923"/>
                  <a:pt x="217106" y="89389"/>
                  <a:pt x="217106" y="90488"/>
                </a:cubicBezTo>
                <a:cubicBezTo>
                  <a:pt x="217106" y="91587"/>
                  <a:pt x="216725" y="92686"/>
                  <a:pt x="215963" y="93418"/>
                </a:cubicBezTo>
                <a:cubicBezTo>
                  <a:pt x="215201" y="94517"/>
                  <a:pt x="214058" y="94884"/>
                  <a:pt x="212534" y="94884"/>
                </a:cubicBezTo>
                <a:cubicBezTo>
                  <a:pt x="211391" y="94884"/>
                  <a:pt x="210248" y="94517"/>
                  <a:pt x="209486" y="93418"/>
                </a:cubicBezTo>
                <a:cubicBezTo>
                  <a:pt x="208724" y="92686"/>
                  <a:pt x="207962" y="91587"/>
                  <a:pt x="207962" y="90488"/>
                </a:cubicBezTo>
                <a:cubicBezTo>
                  <a:pt x="207962" y="89389"/>
                  <a:pt x="208724" y="87923"/>
                  <a:pt x="209486" y="87191"/>
                </a:cubicBezTo>
                <a:close/>
                <a:moveTo>
                  <a:pt x="234759" y="85725"/>
                </a:moveTo>
                <a:cubicBezTo>
                  <a:pt x="237426" y="85725"/>
                  <a:pt x="239331" y="87630"/>
                  <a:pt x="239331" y="90297"/>
                </a:cubicBezTo>
                <a:cubicBezTo>
                  <a:pt x="239331" y="92964"/>
                  <a:pt x="237426" y="94869"/>
                  <a:pt x="234759" y="94869"/>
                </a:cubicBezTo>
                <a:cubicBezTo>
                  <a:pt x="232473" y="94869"/>
                  <a:pt x="230187" y="92964"/>
                  <a:pt x="230187" y="90297"/>
                </a:cubicBezTo>
                <a:cubicBezTo>
                  <a:pt x="230187" y="87630"/>
                  <a:pt x="232473" y="85725"/>
                  <a:pt x="234759" y="85725"/>
                </a:cubicBezTo>
                <a:close/>
                <a:moveTo>
                  <a:pt x="64679" y="73025"/>
                </a:moveTo>
                <a:lnTo>
                  <a:pt x="118745" y="73025"/>
                </a:lnTo>
                <a:cubicBezTo>
                  <a:pt x="121285" y="73025"/>
                  <a:pt x="123462" y="74857"/>
                  <a:pt x="123462" y="77421"/>
                </a:cubicBezTo>
                <a:cubicBezTo>
                  <a:pt x="123462" y="79985"/>
                  <a:pt x="121285" y="82184"/>
                  <a:pt x="118745" y="82184"/>
                </a:cubicBezTo>
                <a:lnTo>
                  <a:pt x="64679" y="82184"/>
                </a:lnTo>
                <a:cubicBezTo>
                  <a:pt x="62502" y="82184"/>
                  <a:pt x="60325" y="79985"/>
                  <a:pt x="60325" y="77421"/>
                </a:cubicBezTo>
                <a:cubicBezTo>
                  <a:pt x="60325" y="74857"/>
                  <a:pt x="62502" y="73025"/>
                  <a:pt x="64679" y="73025"/>
                </a:cubicBezTo>
                <a:close/>
                <a:moveTo>
                  <a:pt x="29597" y="73025"/>
                </a:moveTo>
                <a:lnTo>
                  <a:pt x="41140" y="73025"/>
                </a:lnTo>
                <a:cubicBezTo>
                  <a:pt x="43588" y="73025"/>
                  <a:pt x="45687" y="74857"/>
                  <a:pt x="45687" y="77421"/>
                </a:cubicBezTo>
                <a:cubicBezTo>
                  <a:pt x="45687" y="79985"/>
                  <a:pt x="43588" y="82184"/>
                  <a:pt x="41140" y="82184"/>
                </a:cubicBezTo>
                <a:lnTo>
                  <a:pt x="29597" y="82184"/>
                </a:lnTo>
                <a:cubicBezTo>
                  <a:pt x="27149" y="82184"/>
                  <a:pt x="25400" y="79985"/>
                  <a:pt x="25400" y="77421"/>
                </a:cubicBezTo>
                <a:cubicBezTo>
                  <a:pt x="25400" y="74857"/>
                  <a:pt x="27149" y="73025"/>
                  <a:pt x="29597" y="73025"/>
                </a:cubicBezTo>
                <a:close/>
                <a:moveTo>
                  <a:pt x="154225" y="72068"/>
                </a:moveTo>
                <a:cubicBezTo>
                  <a:pt x="150262" y="72068"/>
                  <a:pt x="147019" y="75311"/>
                  <a:pt x="147019" y="79275"/>
                </a:cubicBezTo>
                <a:lnTo>
                  <a:pt x="147019" y="109544"/>
                </a:lnTo>
                <a:lnTo>
                  <a:pt x="276742" y="109544"/>
                </a:lnTo>
                <a:lnTo>
                  <a:pt x="276742" y="79275"/>
                </a:lnTo>
                <a:cubicBezTo>
                  <a:pt x="276742" y="75311"/>
                  <a:pt x="273859" y="72068"/>
                  <a:pt x="269895" y="72068"/>
                </a:cubicBezTo>
                <a:lnTo>
                  <a:pt x="154225" y="72068"/>
                </a:lnTo>
                <a:close/>
                <a:moveTo>
                  <a:pt x="60177" y="8648"/>
                </a:moveTo>
                <a:lnTo>
                  <a:pt x="60177" y="21260"/>
                </a:lnTo>
                <a:cubicBezTo>
                  <a:pt x="60177" y="28467"/>
                  <a:pt x="66302" y="34593"/>
                  <a:pt x="73509" y="34593"/>
                </a:cubicBezTo>
                <a:lnTo>
                  <a:pt x="154225" y="34593"/>
                </a:lnTo>
                <a:cubicBezTo>
                  <a:pt x="161432" y="34593"/>
                  <a:pt x="167198" y="28467"/>
                  <a:pt x="167198" y="21260"/>
                </a:cubicBezTo>
                <a:lnTo>
                  <a:pt x="167198" y="8648"/>
                </a:lnTo>
                <a:lnTo>
                  <a:pt x="60177" y="8648"/>
                </a:lnTo>
                <a:close/>
                <a:moveTo>
                  <a:pt x="21620" y="8648"/>
                </a:moveTo>
                <a:cubicBezTo>
                  <a:pt x="14413" y="8648"/>
                  <a:pt x="8648" y="14053"/>
                  <a:pt x="8648" y="21260"/>
                </a:cubicBezTo>
                <a:lnTo>
                  <a:pt x="8648" y="263769"/>
                </a:lnTo>
                <a:cubicBezTo>
                  <a:pt x="8648" y="270976"/>
                  <a:pt x="14413" y="276742"/>
                  <a:pt x="21620" y="276742"/>
                </a:cubicBezTo>
                <a:lnTo>
                  <a:pt x="206115" y="276742"/>
                </a:lnTo>
                <a:cubicBezTo>
                  <a:pt x="213322" y="276742"/>
                  <a:pt x="219087" y="270976"/>
                  <a:pt x="219087" y="263769"/>
                </a:cubicBezTo>
                <a:lnTo>
                  <a:pt x="219087" y="256563"/>
                </a:lnTo>
                <a:lnTo>
                  <a:pt x="154225" y="256563"/>
                </a:lnTo>
                <a:cubicBezTo>
                  <a:pt x="145577" y="256563"/>
                  <a:pt x="138371" y="249716"/>
                  <a:pt x="138371" y="240708"/>
                </a:cubicBezTo>
                <a:lnTo>
                  <a:pt x="138371" y="79275"/>
                </a:lnTo>
                <a:cubicBezTo>
                  <a:pt x="138371" y="70627"/>
                  <a:pt x="145577" y="63420"/>
                  <a:pt x="154225" y="63420"/>
                </a:cubicBezTo>
                <a:lnTo>
                  <a:pt x="219087" y="63420"/>
                </a:lnTo>
                <a:lnTo>
                  <a:pt x="219087" y="21260"/>
                </a:lnTo>
                <a:cubicBezTo>
                  <a:pt x="219087" y="14053"/>
                  <a:pt x="213322" y="8648"/>
                  <a:pt x="206115" y="8648"/>
                </a:cubicBezTo>
                <a:lnTo>
                  <a:pt x="175846" y="8648"/>
                </a:lnTo>
                <a:lnTo>
                  <a:pt x="175846" y="21260"/>
                </a:lnTo>
                <a:cubicBezTo>
                  <a:pt x="175846" y="33512"/>
                  <a:pt x="166117" y="42880"/>
                  <a:pt x="154225" y="42880"/>
                </a:cubicBezTo>
                <a:lnTo>
                  <a:pt x="73509" y="42880"/>
                </a:lnTo>
                <a:cubicBezTo>
                  <a:pt x="61618" y="42880"/>
                  <a:pt x="51889" y="33512"/>
                  <a:pt x="51889" y="21260"/>
                </a:cubicBezTo>
                <a:lnTo>
                  <a:pt x="51889" y="8648"/>
                </a:lnTo>
                <a:lnTo>
                  <a:pt x="21620" y="8648"/>
                </a:lnTo>
                <a:close/>
                <a:moveTo>
                  <a:pt x="21620" y="0"/>
                </a:moveTo>
                <a:lnTo>
                  <a:pt x="206115" y="0"/>
                </a:lnTo>
                <a:cubicBezTo>
                  <a:pt x="218006" y="0"/>
                  <a:pt x="227735" y="9729"/>
                  <a:pt x="227735" y="21260"/>
                </a:cubicBezTo>
                <a:lnTo>
                  <a:pt x="227735" y="63420"/>
                </a:lnTo>
                <a:lnTo>
                  <a:pt x="269895" y="63420"/>
                </a:lnTo>
                <a:cubicBezTo>
                  <a:pt x="278543" y="63420"/>
                  <a:pt x="285390" y="70627"/>
                  <a:pt x="285390" y="79275"/>
                </a:cubicBezTo>
                <a:lnTo>
                  <a:pt x="285390" y="240708"/>
                </a:lnTo>
                <a:cubicBezTo>
                  <a:pt x="285390" y="249716"/>
                  <a:pt x="278543" y="256563"/>
                  <a:pt x="269895" y="256563"/>
                </a:cubicBezTo>
                <a:lnTo>
                  <a:pt x="227735" y="256563"/>
                </a:lnTo>
                <a:lnTo>
                  <a:pt x="227735" y="263769"/>
                </a:lnTo>
                <a:cubicBezTo>
                  <a:pt x="227735" y="275661"/>
                  <a:pt x="218006" y="285390"/>
                  <a:pt x="206115" y="285390"/>
                </a:cubicBezTo>
                <a:lnTo>
                  <a:pt x="21620" y="285390"/>
                </a:lnTo>
                <a:cubicBezTo>
                  <a:pt x="9729" y="285390"/>
                  <a:pt x="0" y="275661"/>
                  <a:pt x="0" y="263769"/>
                </a:cubicBezTo>
                <a:lnTo>
                  <a:pt x="0" y="21260"/>
                </a:lnTo>
                <a:cubicBezTo>
                  <a:pt x="0" y="9729"/>
                  <a:pt x="9729" y="0"/>
                  <a:pt x="21620" y="0"/>
                </a:cubicBezTo>
                <a:close/>
              </a:path>
            </a:pathLst>
          </a:custGeom>
          <a:solidFill>
            <a:schemeClr val="bg1"/>
          </a:solidFill>
          <a:ln>
            <a:noFill/>
          </a:ln>
          <a:effectLst/>
        </p:spPr>
        <p:txBody>
          <a:bodyPr anchor="ctr"/>
          <a:lstStyle/>
          <a:p>
            <a:pPr defTabSz="1828343"/>
            <a:endParaRPr lang="en-US" dirty="0">
              <a:solidFill>
                <a:srgbClr val="000000"/>
              </a:solidFill>
              <a:latin typeface="Lato Light" panose="020F0502020204030203" pitchFamily="34" charset="0"/>
            </a:endParaRPr>
          </a:p>
        </p:txBody>
      </p:sp>
      <p:sp>
        <p:nvSpPr>
          <p:cNvPr id="29" name="Freeform 547">
            <a:extLst>
              <a:ext uri="{FF2B5EF4-FFF2-40B4-BE49-F238E27FC236}">
                <a16:creationId xmlns:a16="http://schemas.microsoft.com/office/drawing/2014/main" id="{C0BEC788-CE5D-214B-BC45-B337F8EFADFD}"/>
              </a:ext>
            </a:extLst>
          </p:cNvPr>
          <p:cNvSpPr>
            <a:spLocks noChangeAspect="1" noChangeArrowheads="1"/>
          </p:cNvSpPr>
          <p:nvPr/>
        </p:nvSpPr>
        <p:spPr bwMode="auto">
          <a:xfrm>
            <a:off x="13436488" y="11917784"/>
            <a:ext cx="788509" cy="784154"/>
          </a:xfrm>
          <a:custGeom>
            <a:avLst/>
            <a:gdLst>
              <a:gd name="T0" fmla="*/ 2147483646 w 796"/>
              <a:gd name="T1" fmla="*/ 2147483646 h 793"/>
              <a:gd name="T2" fmla="*/ 2147483646 w 796"/>
              <a:gd name="T3" fmla="*/ 2147483646 h 793"/>
              <a:gd name="T4" fmla="*/ 2147483646 w 796"/>
              <a:gd name="T5" fmla="*/ 2147483646 h 793"/>
              <a:gd name="T6" fmla="*/ 2147483646 w 796"/>
              <a:gd name="T7" fmla="*/ 2147483646 h 793"/>
              <a:gd name="T8" fmla="*/ 2147483646 w 796"/>
              <a:gd name="T9" fmla="*/ 2147483646 h 793"/>
              <a:gd name="T10" fmla="*/ 2147483646 w 796"/>
              <a:gd name="T11" fmla="*/ 2147483646 h 793"/>
              <a:gd name="T12" fmla="*/ 2147483646 w 796"/>
              <a:gd name="T13" fmla="*/ 2147483646 h 793"/>
              <a:gd name="T14" fmla="*/ 2147483646 w 796"/>
              <a:gd name="T15" fmla="*/ 2147483646 h 793"/>
              <a:gd name="T16" fmla="*/ 2147483646 w 796"/>
              <a:gd name="T17" fmla="*/ 2147483646 h 793"/>
              <a:gd name="T18" fmla="*/ 2147483646 w 796"/>
              <a:gd name="T19" fmla="*/ 2147483646 h 793"/>
              <a:gd name="T20" fmla="*/ 2147483646 w 796"/>
              <a:gd name="T21" fmla="*/ 2147483646 h 793"/>
              <a:gd name="T22" fmla="*/ 2147483646 w 796"/>
              <a:gd name="T23" fmla="*/ 2147483646 h 793"/>
              <a:gd name="T24" fmla="*/ 2147483646 w 796"/>
              <a:gd name="T25" fmla="*/ 2147483646 h 793"/>
              <a:gd name="T26" fmla="*/ 2147483646 w 796"/>
              <a:gd name="T27" fmla="*/ 2147483646 h 793"/>
              <a:gd name="T28" fmla="*/ 2147483646 w 796"/>
              <a:gd name="T29" fmla="*/ 2147483646 h 793"/>
              <a:gd name="T30" fmla="*/ 2147483646 w 796"/>
              <a:gd name="T31" fmla="*/ 2147483646 h 793"/>
              <a:gd name="T32" fmla="*/ 2147483646 w 796"/>
              <a:gd name="T33" fmla="*/ 2147483646 h 793"/>
              <a:gd name="T34" fmla="*/ 2147483646 w 796"/>
              <a:gd name="T35" fmla="*/ 2147483646 h 793"/>
              <a:gd name="T36" fmla="*/ 2147483646 w 796"/>
              <a:gd name="T37" fmla="*/ 2147483646 h 793"/>
              <a:gd name="T38" fmla="*/ 2147483646 w 796"/>
              <a:gd name="T39" fmla="*/ 2147483646 h 793"/>
              <a:gd name="T40" fmla="*/ 2147483646 w 796"/>
              <a:gd name="T41" fmla="*/ 2147483646 h 793"/>
              <a:gd name="T42" fmla="*/ 2147483646 w 796"/>
              <a:gd name="T43" fmla="*/ 2147483646 h 793"/>
              <a:gd name="T44" fmla="*/ 2147483646 w 796"/>
              <a:gd name="T45" fmla="*/ 2147483646 h 793"/>
              <a:gd name="T46" fmla="*/ 2147483646 w 796"/>
              <a:gd name="T47" fmla="*/ 2147483646 h 793"/>
              <a:gd name="T48" fmla="*/ 2147483646 w 796"/>
              <a:gd name="T49" fmla="*/ 2147483646 h 793"/>
              <a:gd name="T50" fmla="*/ 2147483646 w 796"/>
              <a:gd name="T51" fmla="*/ 2147483646 h 793"/>
              <a:gd name="T52" fmla="*/ 2147483646 w 796"/>
              <a:gd name="T53" fmla="*/ 2147483646 h 793"/>
              <a:gd name="T54" fmla="*/ 2147483646 w 796"/>
              <a:gd name="T55" fmla="*/ 2147483646 h 793"/>
              <a:gd name="T56" fmla="*/ 2147483646 w 796"/>
              <a:gd name="T57" fmla="*/ 2147483646 h 793"/>
              <a:gd name="T58" fmla="*/ 2147483646 w 796"/>
              <a:gd name="T59" fmla="*/ 2147483646 h 793"/>
              <a:gd name="T60" fmla="*/ 2147483646 w 796"/>
              <a:gd name="T61" fmla="*/ 2147483646 h 793"/>
              <a:gd name="T62" fmla="*/ 2147483646 w 796"/>
              <a:gd name="T63" fmla="*/ 2147483646 h 793"/>
              <a:gd name="T64" fmla="*/ 2147483646 w 796"/>
              <a:gd name="T65" fmla="*/ 2147483646 h 793"/>
              <a:gd name="T66" fmla="*/ 2147483646 w 796"/>
              <a:gd name="T67" fmla="*/ 2147483646 h 793"/>
              <a:gd name="T68" fmla="*/ 2147483646 w 796"/>
              <a:gd name="T69" fmla="*/ 2147483646 h 793"/>
              <a:gd name="T70" fmla="*/ 2147483646 w 796"/>
              <a:gd name="T71" fmla="*/ 2147483646 h 793"/>
              <a:gd name="T72" fmla="*/ 2147483646 w 796"/>
              <a:gd name="T73" fmla="*/ 2147483646 h 793"/>
              <a:gd name="T74" fmla="*/ 2147483646 w 796"/>
              <a:gd name="T75" fmla="*/ 2147483646 h 793"/>
              <a:gd name="T76" fmla="*/ 2147483646 w 796"/>
              <a:gd name="T77" fmla="*/ 2147483646 h 793"/>
              <a:gd name="T78" fmla="*/ 2147483646 w 796"/>
              <a:gd name="T79" fmla="*/ 2147483646 h 793"/>
              <a:gd name="T80" fmla="*/ 2147483646 w 796"/>
              <a:gd name="T81" fmla="*/ 2147483646 h 793"/>
              <a:gd name="T82" fmla="*/ 2147483646 w 796"/>
              <a:gd name="T83" fmla="*/ 2147483646 h 793"/>
              <a:gd name="T84" fmla="*/ 2147483646 w 796"/>
              <a:gd name="T85" fmla="*/ 2147483646 h 793"/>
              <a:gd name="T86" fmla="*/ 2147483646 w 796"/>
              <a:gd name="T87" fmla="*/ 2147483646 h 793"/>
              <a:gd name="T88" fmla="*/ 2147483646 w 796"/>
              <a:gd name="T89" fmla="*/ 2147483646 h 793"/>
              <a:gd name="T90" fmla="*/ 2147483646 w 796"/>
              <a:gd name="T91" fmla="*/ 2147483646 h 793"/>
              <a:gd name="T92" fmla="*/ 0 w 796"/>
              <a:gd name="T93" fmla="*/ 2147483646 h 793"/>
              <a:gd name="T94" fmla="*/ 2147483646 w 796"/>
              <a:gd name="T95" fmla="*/ 2147483646 h 793"/>
              <a:gd name="T96" fmla="*/ 0 w 796"/>
              <a:gd name="T97" fmla="*/ 2147483646 h 793"/>
              <a:gd name="T98" fmla="*/ 2147483646 w 796"/>
              <a:gd name="T99" fmla="*/ 2147483646 h 793"/>
              <a:gd name="T100" fmla="*/ 2147483646 w 796"/>
              <a:gd name="T101" fmla="*/ 2147483646 h 793"/>
              <a:gd name="T102" fmla="*/ 2147483646 w 796"/>
              <a:gd name="T103" fmla="*/ 2147483646 h 793"/>
              <a:gd name="T104" fmla="*/ 2147483646 w 796"/>
              <a:gd name="T105" fmla="*/ 2147483646 h 793"/>
              <a:gd name="T106" fmla="*/ 0 w 796"/>
              <a:gd name="T107" fmla="*/ 2147483646 h 793"/>
              <a:gd name="T108" fmla="*/ 2147483646 w 796"/>
              <a:gd name="T109" fmla="*/ 2147483646 h 793"/>
              <a:gd name="T110" fmla="*/ 0 w 796"/>
              <a:gd name="T111" fmla="*/ 2147483646 h 793"/>
              <a:gd name="T112" fmla="*/ 2147483646 w 796"/>
              <a:gd name="T113" fmla="*/ 2147483646 h 793"/>
              <a:gd name="T114" fmla="*/ 2147483646 w 796"/>
              <a:gd name="T115" fmla="*/ 2147483646 h 793"/>
              <a:gd name="T116" fmla="*/ 2147483646 w 796"/>
              <a:gd name="T117" fmla="*/ 2147483646 h 793"/>
              <a:gd name="T118" fmla="*/ 2147483646 w 796"/>
              <a:gd name="T119" fmla="*/ 2147483646 h 793"/>
              <a:gd name="T120" fmla="*/ 2147483646 w 796"/>
              <a:gd name="T121" fmla="*/ 2147483646 h 7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6" h="793">
                <a:moveTo>
                  <a:pt x="643" y="721"/>
                </a:moveTo>
                <a:lnTo>
                  <a:pt x="556" y="721"/>
                </a:lnTo>
                <a:lnTo>
                  <a:pt x="556" y="553"/>
                </a:lnTo>
                <a:cubicBezTo>
                  <a:pt x="556" y="547"/>
                  <a:pt x="550" y="542"/>
                  <a:pt x="544" y="542"/>
                </a:cubicBezTo>
                <a:cubicBezTo>
                  <a:pt x="537" y="542"/>
                  <a:pt x="532" y="547"/>
                  <a:pt x="532" y="553"/>
                </a:cubicBezTo>
                <a:lnTo>
                  <a:pt x="532" y="721"/>
                </a:lnTo>
                <a:lnTo>
                  <a:pt x="377" y="721"/>
                </a:lnTo>
                <a:lnTo>
                  <a:pt x="377" y="417"/>
                </a:lnTo>
                <a:lnTo>
                  <a:pt x="431" y="409"/>
                </a:lnTo>
                <a:cubicBezTo>
                  <a:pt x="434" y="408"/>
                  <a:pt x="437" y="406"/>
                  <a:pt x="439" y="403"/>
                </a:cubicBezTo>
                <a:lnTo>
                  <a:pt x="456" y="375"/>
                </a:lnTo>
                <a:lnTo>
                  <a:pt x="502" y="434"/>
                </a:lnTo>
                <a:cubicBezTo>
                  <a:pt x="496" y="443"/>
                  <a:pt x="491" y="454"/>
                  <a:pt x="491" y="465"/>
                </a:cubicBezTo>
                <a:cubicBezTo>
                  <a:pt x="491" y="494"/>
                  <a:pt x="515" y="517"/>
                  <a:pt x="544" y="517"/>
                </a:cubicBezTo>
                <a:cubicBezTo>
                  <a:pt x="572" y="517"/>
                  <a:pt x="596" y="494"/>
                  <a:pt x="596" y="465"/>
                </a:cubicBezTo>
                <a:cubicBezTo>
                  <a:pt x="596" y="463"/>
                  <a:pt x="595" y="461"/>
                  <a:pt x="595" y="458"/>
                </a:cubicBezTo>
                <a:lnTo>
                  <a:pt x="643" y="439"/>
                </a:lnTo>
                <a:lnTo>
                  <a:pt x="643" y="721"/>
                </a:lnTo>
                <a:close/>
                <a:moveTo>
                  <a:pt x="365" y="320"/>
                </a:moveTo>
                <a:lnTo>
                  <a:pt x="365" y="320"/>
                </a:lnTo>
                <a:cubicBezTo>
                  <a:pt x="358" y="320"/>
                  <a:pt x="353" y="325"/>
                  <a:pt x="353" y="332"/>
                </a:cubicBezTo>
                <a:lnTo>
                  <a:pt x="353" y="396"/>
                </a:lnTo>
                <a:lnTo>
                  <a:pt x="307" y="404"/>
                </a:lnTo>
                <a:cubicBezTo>
                  <a:pt x="303" y="404"/>
                  <a:pt x="300" y="406"/>
                  <a:pt x="298" y="410"/>
                </a:cubicBezTo>
                <a:lnTo>
                  <a:pt x="264" y="479"/>
                </a:lnTo>
                <a:cubicBezTo>
                  <a:pt x="259" y="478"/>
                  <a:pt x="255" y="478"/>
                  <a:pt x="251" y="478"/>
                </a:cubicBezTo>
                <a:cubicBezTo>
                  <a:pt x="229" y="478"/>
                  <a:pt x="211" y="491"/>
                  <a:pt x="203" y="510"/>
                </a:cubicBezTo>
                <a:lnTo>
                  <a:pt x="164" y="504"/>
                </a:lnTo>
                <a:cubicBezTo>
                  <a:pt x="160" y="504"/>
                  <a:pt x="155" y="506"/>
                  <a:pt x="153" y="509"/>
                </a:cubicBezTo>
                <a:lnTo>
                  <a:pt x="73" y="629"/>
                </a:lnTo>
                <a:lnTo>
                  <a:pt x="73" y="249"/>
                </a:lnTo>
                <a:lnTo>
                  <a:pt x="180" y="174"/>
                </a:lnTo>
                <a:lnTo>
                  <a:pt x="247" y="281"/>
                </a:lnTo>
                <a:cubicBezTo>
                  <a:pt x="251" y="285"/>
                  <a:pt x="256" y="287"/>
                  <a:pt x="261" y="285"/>
                </a:cubicBezTo>
                <a:lnTo>
                  <a:pt x="320" y="269"/>
                </a:lnTo>
                <a:cubicBezTo>
                  <a:pt x="329" y="285"/>
                  <a:pt x="345" y="296"/>
                  <a:pt x="365" y="296"/>
                </a:cubicBezTo>
                <a:cubicBezTo>
                  <a:pt x="373" y="296"/>
                  <a:pt x="380" y="294"/>
                  <a:pt x="387" y="291"/>
                </a:cubicBezTo>
                <a:lnTo>
                  <a:pt x="440" y="356"/>
                </a:lnTo>
                <a:lnTo>
                  <a:pt x="421" y="386"/>
                </a:lnTo>
                <a:lnTo>
                  <a:pt x="377" y="393"/>
                </a:lnTo>
                <a:lnTo>
                  <a:pt x="377" y="332"/>
                </a:lnTo>
                <a:cubicBezTo>
                  <a:pt x="377" y="325"/>
                  <a:pt x="372" y="320"/>
                  <a:pt x="365" y="320"/>
                </a:cubicBezTo>
                <a:close/>
                <a:moveTo>
                  <a:pt x="279" y="529"/>
                </a:moveTo>
                <a:lnTo>
                  <a:pt x="279" y="529"/>
                </a:lnTo>
                <a:cubicBezTo>
                  <a:pt x="279" y="545"/>
                  <a:pt x="267" y="557"/>
                  <a:pt x="251" y="557"/>
                </a:cubicBezTo>
                <a:cubicBezTo>
                  <a:pt x="236" y="557"/>
                  <a:pt x="223" y="545"/>
                  <a:pt x="223" y="529"/>
                </a:cubicBezTo>
                <a:cubicBezTo>
                  <a:pt x="223" y="514"/>
                  <a:pt x="236" y="502"/>
                  <a:pt x="251" y="502"/>
                </a:cubicBezTo>
                <a:cubicBezTo>
                  <a:pt x="267" y="502"/>
                  <a:pt x="279" y="514"/>
                  <a:pt x="279" y="529"/>
                </a:cubicBezTo>
                <a:close/>
                <a:moveTo>
                  <a:pt x="353" y="721"/>
                </a:moveTo>
                <a:lnTo>
                  <a:pt x="264" y="721"/>
                </a:lnTo>
                <a:lnTo>
                  <a:pt x="264" y="617"/>
                </a:lnTo>
                <a:cubicBezTo>
                  <a:pt x="264" y="611"/>
                  <a:pt x="257" y="606"/>
                  <a:pt x="251" y="606"/>
                </a:cubicBezTo>
                <a:cubicBezTo>
                  <a:pt x="245" y="606"/>
                  <a:pt x="239" y="611"/>
                  <a:pt x="239" y="617"/>
                </a:cubicBezTo>
                <a:lnTo>
                  <a:pt x="239" y="721"/>
                </a:lnTo>
                <a:lnTo>
                  <a:pt x="73" y="721"/>
                </a:lnTo>
                <a:lnTo>
                  <a:pt x="73" y="671"/>
                </a:lnTo>
                <a:lnTo>
                  <a:pt x="168" y="529"/>
                </a:lnTo>
                <a:lnTo>
                  <a:pt x="199" y="534"/>
                </a:lnTo>
                <a:cubicBezTo>
                  <a:pt x="202" y="560"/>
                  <a:pt x="224" y="582"/>
                  <a:pt x="251" y="582"/>
                </a:cubicBezTo>
                <a:cubicBezTo>
                  <a:pt x="280" y="582"/>
                  <a:pt x="303" y="558"/>
                  <a:pt x="303" y="529"/>
                </a:cubicBezTo>
                <a:cubicBezTo>
                  <a:pt x="303" y="514"/>
                  <a:pt x="296" y="499"/>
                  <a:pt x="285" y="490"/>
                </a:cubicBezTo>
                <a:lnTo>
                  <a:pt x="317" y="426"/>
                </a:lnTo>
                <a:lnTo>
                  <a:pt x="353" y="421"/>
                </a:lnTo>
                <a:lnTo>
                  <a:pt x="353" y="721"/>
                </a:lnTo>
                <a:close/>
                <a:moveTo>
                  <a:pt x="365" y="216"/>
                </a:moveTo>
                <a:lnTo>
                  <a:pt x="365" y="216"/>
                </a:lnTo>
                <a:cubicBezTo>
                  <a:pt x="380" y="216"/>
                  <a:pt x="393" y="229"/>
                  <a:pt x="393" y="244"/>
                </a:cubicBezTo>
                <a:cubicBezTo>
                  <a:pt x="393" y="259"/>
                  <a:pt x="380" y="272"/>
                  <a:pt x="365" y="272"/>
                </a:cubicBezTo>
                <a:cubicBezTo>
                  <a:pt x="349" y="272"/>
                  <a:pt x="337" y="259"/>
                  <a:pt x="337" y="244"/>
                </a:cubicBezTo>
                <a:cubicBezTo>
                  <a:pt x="337" y="229"/>
                  <a:pt x="349" y="216"/>
                  <a:pt x="365" y="216"/>
                </a:cubicBezTo>
                <a:close/>
                <a:moveTo>
                  <a:pt x="572" y="465"/>
                </a:moveTo>
                <a:lnTo>
                  <a:pt x="572" y="465"/>
                </a:lnTo>
                <a:cubicBezTo>
                  <a:pt x="572" y="481"/>
                  <a:pt x="559" y="494"/>
                  <a:pt x="544" y="494"/>
                </a:cubicBezTo>
                <a:cubicBezTo>
                  <a:pt x="528" y="494"/>
                  <a:pt x="516" y="481"/>
                  <a:pt x="516" y="465"/>
                </a:cubicBezTo>
                <a:cubicBezTo>
                  <a:pt x="516" y="450"/>
                  <a:pt x="528" y="438"/>
                  <a:pt x="544" y="438"/>
                </a:cubicBezTo>
                <a:cubicBezTo>
                  <a:pt x="559" y="438"/>
                  <a:pt x="572" y="450"/>
                  <a:pt x="572" y="465"/>
                </a:cubicBezTo>
                <a:close/>
                <a:moveTo>
                  <a:pt x="655" y="224"/>
                </a:moveTo>
                <a:lnTo>
                  <a:pt x="655" y="224"/>
                </a:lnTo>
                <a:cubicBezTo>
                  <a:pt x="670" y="224"/>
                  <a:pt x="683" y="237"/>
                  <a:pt x="683" y="252"/>
                </a:cubicBezTo>
                <a:cubicBezTo>
                  <a:pt x="683" y="267"/>
                  <a:pt x="670" y="280"/>
                  <a:pt x="655" y="280"/>
                </a:cubicBezTo>
                <a:cubicBezTo>
                  <a:pt x="639" y="280"/>
                  <a:pt x="627" y="267"/>
                  <a:pt x="627" y="252"/>
                </a:cubicBezTo>
                <a:cubicBezTo>
                  <a:pt x="627" y="237"/>
                  <a:pt x="639" y="224"/>
                  <a:pt x="655" y="224"/>
                </a:cubicBezTo>
                <a:close/>
                <a:moveTo>
                  <a:pt x="781" y="721"/>
                </a:moveTo>
                <a:lnTo>
                  <a:pt x="667" y="721"/>
                </a:lnTo>
                <a:lnTo>
                  <a:pt x="667" y="429"/>
                </a:lnTo>
                <a:lnTo>
                  <a:pt x="696" y="418"/>
                </a:lnTo>
                <a:lnTo>
                  <a:pt x="771" y="542"/>
                </a:lnTo>
                <a:cubicBezTo>
                  <a:pt x="773" y="546"/>
                  <a:pt x="777" y="547"/>
                  <a:pt x="781" y="547"/>
                </a:cubicBezTo>
                <a:cubicBezTo>
                  <a:pt x="783" y="547"/>
                  <a:pt x="786" y="547"/>
                  <a:pt x="787" y="546"/>
                </a:cubicBezTo>
                <a:cubicBezTo>
                  <a:pt x="793" y="543"/>
                  <a:pt x="795" y="535"/>
                  <a:pt x="791" y="529"/>
                </a:cubicBezTo>
                <a:lnTo>
                  <a:pt x="712" y="396"/>
                </a:lnTo>
                <a:cubicBezTo>
                  <a:pt x="709" y="391"/>
                  <a:pt x="702" y="390"/>
                  <a:pt x="697" y="392"/>
                </a:cubicBezTo>
                <a:lnTo>
                  <a:pt x="667" y="404"/>
                </a:lnTo>
                <a:lnTo>
                  <a:pt x="667" y="340"/>
                </a:lnTo>
                <a:cubicBezTo>
                  <a:pt x="667" y="334"/>
                  <a:pt x="662" y="328"/>
                  <a:pt x="655" y="328"/>
                </a:cubicBezTo>
                <a:cubicBezTo>
                  <a:pt x="648" y="328"/>
                  <a:pt x="643" y="334"/>
                  <a:pt x="643" y="340"/>
                </a:cubicBezTo>
                <a:lnTo>
                  <a:pt x="643" y="413"/>
                </a:lnTo>
                <a:lnTo>
                  <a:pt x="587" y="436"/>
                </a:lnTo>
                <a:cubicBezTo>
                  <a:pt x="577" y="423"/>
                  <a:pt x="561" y="414"/>
                  <a:pt x="544" y="414"/>
                </a:cubicBezTo>
                <a:cubicBezTo>
                  <a:pt x="535" y="414"/>
                  <a:pt x="528" y="415"/>
                  <a:pt x="521" y="419"/>
                </a:cubicBezTo>
                <a:lnTo>
                  <a:pt x="469" y="354"/>
                </a:lnTo>
                <a:lnTo>
                  <a:pt x="535" y="244"/>
                </a:lnTo>
                <a:lnTo>
                  <a:pt x="603" y="255"/>
                </a:lnTo>
                <a:cubicBezTo>
                  <a:pt x="605" y="283"/>
                  <a:pt x="628" y="304"/>
                  <a:pt x="655" y="304"/>
                </a:cubicBezTo>
                <a:cubicBezTo>
                  <a:pt x="683" y="304"/>
                  <a:pt x="707" y="281"/>
                  <a:pt x="707" y="252"/>
                </a:cubicBezTo>
                <a:cubicBezTo>
                  <a:pt x="707" y="241"/>
                  <a:pt x="703" y="230"/>
                  <a:pt x="697" y="222"/>
                </a:cubicBezTo>
                <a:lnTo>
                  <a:pt x="790" y="116"/>
                </a:lnTo>
                <a:cubicBezTo>
                  <a:pt x="795" y="111"/>
                  <a:pt x="794" y="103"/>
                  <a:pt x="789" y="99"/>
                </a:cubicBezTo>
                <a:cubicBezTo>
                  <a:pt x="784" y="94"/>
                  <a:pt x="777" y="95"/>
                  <a:pt x="772" y="100"/>
                </a:cubicBezTo>
                <a:lnTo>
                  <a:pt x="679" y="206"/>
                </a:lnTo>
                <a:cubicBezTo>
                  <a:pt x="672" y="202"/>
                  <a:pt x="663" y="200"/>
                  <a:pt x="655" y="200"/>
                </a:cubicBezTo>
                <a:cubicBezTo>
                  <a:pt x="633" y="200"/>
                  <a:pt x="615" y="213"/>
                  <a:pt x="607" y="232"/>
                </a:cubicBezTo>
                <a:lnTo>
                  <a:pt x="531" y="220"/>
                </a:lnTo>
                <a:cubicBezTo>
                  <a:pt x="526" y="219"/>
                  <a:pt x="521" y="221"/>
                  <a:pt x="519" y="225"/>
                </a:cubicBezTo>
                <a:lnTo>
                  <a:pt x="453" y="334"/>
                </a:lnTo>
                <a:lnTo>
                  <a:pt x="406" y="275"/>
                </a:lnTo>
                <a:cubicBezTo>
                  <a:pt x="413" y="267"/>
                  <a:pt x="417" y="255"/>
                  <a:pt x="417" y="244"/>
                </a:cubicBezTo>
                <a:cubicBezTo>
                  <a:pt x="417" y="215"/>
                  <a:pt x="393" y="192"/>
                  <a:pt x="365" y="192"/>
                </a:cubicBezTo>
                <a:cubicBezTo>
                  <a:pt x="336" y="192"/>
                  <a:pt x="313" y="215"/>
                  <a:pt x="313" y="244"/>
                </a:cubicBezTo>
                <a:cubicBezTo>
                  <a:pt x="313" y="244"/>
                  <a:pt x="313" y="245"/>
                  <a:pt x="313" y="246"/>
                </a:cubicBezTo>
                <a:lnTo>
                  <a:pt x="264" y="260"/>
                </a:lnTo>
                <a:lnTo>
                  <a:pt x="194" y="151"/>
                </a:lnTo>
                <a:cubicBezTo>
                  <a:pt x="192" y="148"/>
                  <a:pt x="189" y="146"/>
                  <a:pt x="185" y="146"/>
                </a:cubicBezTo>
                <a:cubicBezTo>
                  <a:pt x="182" y="145"/>
                  <a:pt x="179" y="146"/>
                  <a:pt x="176" y="148"/>
                </a:cubicBezTo>
                <a:lnTo>
                  <a:pt x="73" y="219"/>
                </a:lnTo>
                <a:lnTo>
                  <a:pt x="73" y="11"/>
                </a:lnTo>
                <a:cubicBezTo>
                  <a:pt x="73" y="5"/>
                  <a:pt x="67" y="0"/>
                  <a:pt x="60" y="0"/>
                </a:cubicBezTo>
                <a:cubicBezTo>
                  <a:pt x="54" y="0"/>
                  <a:pt x="49" y="5"/>
                  <a:pt x="49" y="11"/>
                </a:cubicBezTo>
                <a:lnTo>
                  <a:pt x="49" y="48"/>
                </a:lnTo>
                <a:lnTo>
                  <a:pt x="12" y="48"/>
                </a:lnTo>
                <a:cubicBezTo>
                  <a:pt x="6" y="48"/>
                  <a:pt x="0" y="53"/>
                  <a:pt x="0" y="59"/>
                </a:cubicBezTo>
                <a:cubicBezTo>
                  <a:pt x="0" y="66"/>
                  <a:pt x="6" y="72"/>
                  <a:pt x="12" y="72"/>
                </a:cubicBezTo>
                <a:lnTo>
                  <a:pt x="49" y="72"/>
                </a:lnTo>
                <a:lnTo>
                  <a:pt x="49" y="160"/>
                </a:lnTo>
                <a:lnTo>
                  <a:pt x="12" y="160"/>
                </a:lnTo>
                <a:cubicBezTo>
                  <a:pt x="6" y="160"/>
                  <a:pt x="0" y="165"/>
                  <a:pt x="0" y="172"/>
                </a:cubicBezTo>
                <a:cubicBezTo>
                  <a:pt x="0" y="178"/>
                  <a:pt x="6" y="184"/>
                  <a:pt x="12" y="184"/>
                </a:cubicBezTo>
                <a:lnTo>
                  <a:pt x="49" y="184"/>
                </a:lnTo>
                <a:lnTo>
                  <a:pt x="49" y="272"/>
                </a:lnTo>
                <a:lnTo>
                  <a:pt x="12" y="272"/>
                </a:lnTo>
                <a:cubicBezTo>
                  <a:pt x="6" y="272"/>
                  <a:pt x="0" y="277"/>
                  <a:pt x="0" y="284"/>
                </a:cubicBezTo>
                <a:cubicBezTo>
                  <a:pt x="0" y="290"/>
                  <a:pt x="6" y="296"/>
                  <a:pt x="12" y="296"/>
                </a:cubicBezTo>
                <a:lnTo>
                  <a:pt x="49" y="296"/>
                </a:lnTo>
                <a:lnTo>
                  <a:pt x="49" y="384"/>
                </a:lnTo>
                <a:lnTo>
                  <a:pt x="12" y="384"/>
                </a:lnTo>
                <a:cubicBezTo>
                  <a:pt x="6" y="384"/>
                  <a:pt x="0" y="390"/>
                  <a:pt x="0" y="396"/>
                </a:cubicBezTo>
                <a:cubicBezTo>
                  <a:pt x="0" y="403"/>
                  <a:pt x="6" y="408"/>
                  <a:pt x="12" y="408"/>
                </a:cubicBezTo>
                <a:lnTo>
                  <a:pt x="49" y="408"/>
                </a:lnTo>
                <a:lnTo>
                  <a:pt x="49" y="496"/>
                </a:lnTo>
                <a:lnTo>
                  <a:pt x="12" y="496"/>
                </a:lnTo>
                <a:cubicBezTo>
                  <a:pt x="6" y="496"/>
                  <a:pt x="0" y="502"/>
                  <a:pt x="0" y="508"/>
                </a:cubicBezTo>
                <a:cubicBezTo>
                  <a:pt x="0" y="515"/>
                  <a:pt x="6" y="520"/>
                  <a:pt x="12" y="520"/>
                </a:cubicBezTo>
                <a:lnTo>
                  <a:pt x="49" y="520"/>
                </a:lnTo>
                <a:lnTo>
                  <a:pt x="49" y="609"/>
                </a:lnTo>
                <a:lnTo>
                  <a:pt x="12" y="609"/>
                </a:lnTo>
                <a:cubicBezTo>
                  <a:pt x="6" y="609"/>
                  <a:pt x="0" y="614"/>
                  <a:pt x="0" y="620"/>
                </a:cubicBezTo>
                <a:cubicBezTo>
                  <a:pt x="0" y="627"/>
                  <a:pt x="6" y="632"/>
                  <a:pt x="12" y="632"/>
                </a:cubicBezTo>
                <a:lnTo>
                  <a:pt x="49" y="632"/>
                </a:lnTo>
                <a:lnTo>
                  <a:pt x="49" y="721"/>
                </a:lnTo>
                <a:lnTo>
                  <a:pt x="12" y="721"/>
                </a:lnTo>
                <a:cubicBezTo>
                  <a:pt x="6" y="721"/>
                  <a:pt x="0" y="726"/>
                  <a:pt x="0" y="732"/>
                </a:cubicBezTo>
                <a:cubicBezTo>
                  <a:pt x="0" y="739"/>
                  <a:pt x="6" y="744"/>
                  <a:pt x="12" y="744"/>
                </a:cubicBezTo>
                <a:lnTo>
                  <a:pt x="49" y="744"/>
                </a:lnTo>
                <a:lnTo>
                  <a:pt x="49" y="781"/>
                </a:lnTo>
                <a:cubicBezTo>
                  <a:pt x="49" y="787"/>
                  <a:pt x="54" y="792"/>
                  <a:pt x="60" y="792"/>
                </a:cubicBezTo>
                <a:cubicBezTo>
                  <a:pt x="67" y="792"/>
                  <a:pt x="73" y="787"/>
                  <a:pt x="73" y="781"/>
                </a:cubicBezTo>
                <a:lnTo>
                  <a:pt x="73" y="744"/>
                </a:lnTo>
                <a:lnTo>
                  <a:pt x="781" y="744"/>
                </a:lnTo>
                <a:cubicBezTo>
                  <a:pt x="788" y="744"/>
                  <a:pt x="793" y="739"/>
                  <a:pt x="793" y="732"/>
                </a:cubicBezTo>
                <a:cubicBezTo>
                  <a:pt x="793" y="726"/>
                  <a:pt x="788" y="721"/>
                  <a:pt x="781" y="721"/>
                </a:cubicBezTo>
                <a:close/>
              </a:path>
            </a:pathLst>
          </a:custGeom>
          <a:solidFill>
            <a:schemeClr val="bg1"/>
          </a:solidFill>
          <a:ln>
            <a:noFill/>
          </a:ln>
          <a:effectLst/>
        </p:spPr>
        <p:txBody>
          <a:bodyPr wrap="none" anchor="ctr"/>
          <a:lstStyle/>
          <a:p>
            <a:pPr defTabSz="1828343"/>
            <a:endParaRPr lang="en-US" dirty="0">
              <a:solidFill>
                <a:srgbClr val="000000"/>
              </a:solidFill>
              <a:latin typeface="Lato Light" panose="020F0502020204030203" pitchFamily="34" charset="0"/>
            </a:endParaRPr>
          </a:p>
        </p:txBody>
      </p:sp>
      <p:sp>
        <p:nvSpPr>
          <p:cNvPr id="30" name="TextBox 29">
            <a:extLst>
              <a:ext uri="{FF2B5EF4-FFF2-40B4-BE49-F238E27FC236}">
                <a16:creationId xmlns:a16="http://schemas.microsoft.com/office/drawing/2014/main" id="{E0152A2F-FE56-DF44-A73E-373850A69EC5}"/>
              </a:ext>
            </a:extLst>
          </p:cNvPr>
          <p:cNvSpPr txBox="1"/>
          <p:nvPr/>
        </p:nvSpPr>
        <p:spPr>
          <a:xfrm>
            <a:off x="16731051" y="1594973"/>
            <a:ext cx="9347485" cy="707886"/>
          </a:xfrm>
          <a:prstGeom prst="rect">
            <a:avLst/>
          </a:prstGeom>
          <a:noFill/>
        </p:spPr>
        <p:txBody>
          <a:bodyPr wrap="square" rtlCol="0">
            <a:spAutoFit/>
          </a:bodyPr>
          <a:lstStyle/>
          <a:p>
            <a:pPr defTabSz="1828343"/>
            <a:r>
              <a:rPr lang="en-US" sz="4000" dirty="0">
                <a:solidFill>
                  <a:srgbClr val="F78700"/>
                </a:solidFill>
                <a:latin typeface="Franklin Gothic Book" panose="020F0502020204030204"/>
              </a:rPr>
              <a:t>www.theforceforhealth.com</a:t>
            </a:r>
          </a:p>
        </p:txBody>
      </p:sp>
      <p:sp>
        <p:nvSpPr>
          <p:cNvPr id="31" name="TextBox 30">
            <a:extLst>
              <a:ext uri="{FF2B5EF4-FFF2-40B4-BE49-F238E27FC236}">
                <a16:creationId xmlns:a16="http://schemas.microsoft.com/office/drawing/2014/main" id="{7CEC508C-C0A1-394C-AE76-E142A4303908}"/>
              </a:ext>
            </a:extLst>
          </p:cNvPr>
          <p:cNvSpPr txBox="1"/>
          <p:nvPr/>
        </p:nvSpPr>
        <p:spPr>
          <a:xfrm>
            <a:off x="14910130" y="11707043"/>
            <a:ext cx="9780438" cy="676980"/>
          </a:xfrm>
          <a:prstGeom prst="rect">
            <a:avLst/>
          </a:prstGeom>
          <a:noFill/>
        </p:spPr>
        <p:txBody>
          <a:bodyPr wrap="square" rtlCol="0" anchor="ctr" anchorCtr="0">
            <a:spAutoFit/>
          </a:bodyPr>
          <a:lstStyle/>
          <a:p>
            <a:pPr defTabSz="1828343"/>
            <a:r>
              <a:rPr lang="en-US" sz="3799" b="1" spc="300" dirty="0">
                <a:solidFill>
                  <a:srgbClr val="F78700"/>
                </a:solidFill>
                <a:latin typeface="Bebas Neue" pitchFamily="2" charset="0"/>
                <a:ea typeface="League Spartan" charset="0"/>
                <a:cs typeface="Poppins" pitchFamily="2" charset="77"/>
              </a:rPr>
              <a:t>DATA, INSIGHTS, AND ANALYTICS</a:t>
            </a:r>
          </a:p>
        </p:txBody>
      </p:sp>
    </p:spTree>
    <p:extLst>
      <p:ext uri="{BB962C8B-B14F-4D97-AF65-F5344CB8AC3E}">
        <p14:creationId xmlns:p14="http://schemas.microsoft.com/office/powerpoint/2010/main" val="2104006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holding, skiing, young, man&#10;&#10;Description automatically generated">
            <a:extLst>
              <a:ext uri="{FF2B5EF4-FFF2-40B4-BE49-F238E27FC236}">
                <a16:creationId xmlns:a16="http://schemas.microsoft.com/office/drawing/2014/main" id="{532D9BA5-6AAB-9C4D-B889-68626A0F9B5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234" r="8234"/>
          <a:stretch>
            <a:fillRect/>
          </a:stretch>
        </p:blipFill>
        <p:spPr/>
      </p:pic>
      <p:sp>
        <p:nvSpPr>
          <p:cNvPr id="4" name="Rectangle 3">
            <a:extLst>
              <a:ext uri="{FF2B5EF4-FFF2-40B4-BE49-F238E27FC236}">
                <a16:creationId xmlns:a16="http://schemas.microsoft.com/office/drawing/2014/main" id="{3E05806A-B127-B240-90A8-D214B22FBB03}"/>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ock&#10;&#10;Description automatically generated">
            <a:extLst>
              <a:ext uri="{FF2B5EF4-FFF2-40B4-BE49-F238E27FC236}">
                <a16:creationId xmlns:a16="http://schemas.microsoft.com/office/drawing/2014/main" id="{A80AB8B2-571E-D746-A521-3D5F82D5A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8" name="TextBox 7">
            <a:extLst>
              <a:ext uri="{FF2B5EF4-FFF2-40B4-BE49-F238E27FC236}">
                <a16:creationId xmlns:a16="http://schemas.microsoft.com/office/drawing/2014/main" id="{9F7FB6F3-0024-6849-B9A7-137D000DE247}"/>
              </a:ext>
            </a:extLst>
          </p:cNvPr>
          <p:cNvSpPr txBox="1"/>
          <p:nvPr/>
        </p:nvSpPr>
        <p:spPr>
          <a:xfrm>
            <a:off x="14358110" y="12176018"/>
            <a:ext cx="9308089" cy="923330"/>
          </a:xfrm>
          <a:prstGeom prst="rect">
            <a:avLst/>
          </a:prstGeom>
          <a:noFill/>
          <a:ln>
            <a:noFill/>
          </a:ln>
        </p:spPr>
        <p:txBody>
          <a:bodyPr wrap="square" rtlCol="0">
            <a:spAutoFit/>
          </a:bodyPr>
          <a:lstStyle/>
          <a:p>
            <a:pPr algn="r"/>
            <a:r>
              <a:rPr lang="en-US" sz="5400" b="1" dirty="0">
                <a:solidFill>
                  <a:schemeClr val="tx2"/>
                </a:solidFill>
                <a:latin typeface="Arial" panose="020B0604020202020204" pitchFamily="34" charset="0"/>
                <a:ea typeface="Roboto Medium" panose="02000000000000000000" pitchFamily="2" charset="0"/>
                <a:cs typeface="Arial" panose="020B0604020202020204" pitchFamily="34" charset="0"/>
              </a:rPr>
              <a:t>Conclusions</a:t>
            </a:r>
          </a:p>
        </p:txBody>
      </p:sp>
      <p:sp>
        <p:nvSpPr>
          <p:cNvPr id="2" name="Rectangle 1">
            <a:extLst>
              <a:ext uri="{FF2B5EF4-FFF2-40B4-BE49-F238E27FC236}">
                <a16:creationId xmlns:a16="http://schemas.microsoft.com/office/drawing/2014/main" id="{B381B11F-458A-D24A-9968-397BF319B3C1}"/>
              </a:ext>
            </a:extLst>
          </p:cNvPr>
          <p:cNvSpPr/>
          <p:nvPr/>
        </p:nvSpPr>
        <p:spPr>
          <a:xfrm>
            <a:off x="14911043" y="3457314"/>
            <a:ext cx="8418606" cy="7386638"/>
          </a:xfrm>
          <a:prstGeom prst="rect">
            <a:avLst/>
          </a:prstGeom>
        </p:spPr>
        <p:txBody>
          <a:bodyPr wrap="square">
            <a:spAutoFit/>
          </a:bodyPr>
          <a:lstStyle/>
          <a:p>
            <a:pPr algn="ctr"/>
            <a:r>
              <a:rPr lang="en-US" sz="4400" dirty="0">
                <a:solidFill>
                  <a:srgbClr val="406D6B"/>
                </a:solidFill>
                <a:latin typeface="Lato Light" panose="020F0502020204030203" pitchFamily="34" charset="0"/>
                <a:ea typeface="Lato Light" panose="020F0502020204030203" pitchFamily="34" charset="0"/>
                <a:cs typeface="Lato Light" panose="020F0502020204030203" pitchFamily="34" charset="0"/>
              </a:rPr>
              <a:t>The success of any organization is based on the ability to adapt to the needs of a changing environment!</a:t>
            </a:r>
          </a:p>
          <a:p>
            <a:endParaRPr lang="en-US" sz="4400" dirty="0">
              <a:solidFill>
                <a:schemeClr val="accent1"/>
              </a:solidFill>
              <a:latin typeface="Lato Light" panose="020F0502020204030203" pitchFamily="34" charset="0"/>
              <a:ea typeface="Lato Light" panose="020F0502020204030203" pitchFamily="34" charset="0"/>
              <a:cs typeface="Lato Light" panose="020F0502020204030203" pitchFamily="34" charset="0"/>
            </a:endParaRPr>
          </a:p>
          <a:p>
            <a:pPr marL="914400" indent="-914400">
              <a:buAutoNum type="arabicPeriod"/>
            </a:pP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Identify strategies that generate revenue and address community health needs </a:t>
            </a:r>
          </a:p>
          <a:p>
            <a:pPr marL="914400" indent="-914400">
              <a:spcBef>
                <a:spcPts val="1200"/>
              </a:spcBef>
              <a:buAutoNum type="arabicPeriod"/>
            </a:pP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Remote monitoring</a:t>
            </a:r>
          </a:p>
          <a:p>
            <a:pPr marL="914400" indent="-914400">
              <a:spcBef>
                <a:spcPts val="1200"/>
              </a:spcBef>
              <a:buAutoNum type="arabicPeriod"/>
            </a:pP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Medical reserve corps</a:t>
            </a:r>
          </a:p>
          <a:p>
            <a:pPr marL="914400" indent="-914400">
              <a:spcBef>
                <a:spcPts val="1200"/>
              </a:spcBef>
              <a:buAutoNum type="arabicPeriod"/>
            </a:pP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Invest in an IT portal to organize regional assets and coordinate interventions</a:t>
            </a:r>
          </a:p>
          <a:p>
            <a:pPr marL="914400" indent="-914400">
              <a:buAutoNum type="arabicPeriod"/>
            </a:pPr>
            <a:endPar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7D88A764-0750-B743-A735-48414F52EE0F}"/>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6867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sign&#10;&#10;Description automatically generated">
            <a:extLst>
              <a:ext uri="{FF2B5EF4-FFF2-40B4-BE49-F238E27FC236}">
                <a16:creationId xmlns:a16="http://schemas.microsoft.com/office/drawing/2014/main" id="{32FBFF36-A68E-4B41-ACD0-158191784179}"/>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50441" r="1827"/>
          <a:stretch/>
        </p:blipFill>
        <p:spPr>
          <a:xfrm>
            <a:off x="-5190" y="1673565"/>
            <a:ext cx="13289278" cy="12042435"/>
          </a:xfrm>
        </p:spPr>
      </p:pic>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F03B4DF-569C-C247-8822-02556265976F}"/>
              </a:ext>
            </a:extLst>
          </p:cNvPr>
          <p:cNvGrpSpPr/>
          <p:nvPr/>
        </p:nvGrpSpPr>
        <p:grpSpPr>
          <a:xfrm>
            <a:off x="14328809" y="2810898"/>
            <a:ext cx="8960399" cy="4402264"/>
            <a:chOff x="11859929" y="1818332"/>
            <a:chExt cx="8177475" cy="4402264"/>
          </a:xfrm>
        </p:grpSpPr>
        <p:sp>
          <p:nvSpPr>
            <p:cNvPr id="27" name="TextBox 26">
              <a:extLst>
                <a:ext uri="{FF2B5EF4-FFF2-40B4-BE49-F238E27FC236}">
                  <a16:creationId xmlns:a16="http://schemas.microsoft.com/office/drawing/2014/main" id="{94C8327E-580E-9C4E-9E76-802AB1E0849F}"/>
                </a:ext>
              </a:extLst>
            </p:cNvPr>
            <p:cNvSpPr txBox="1"/>
            <p:nvPr/>
          </p:nvSpPr>
          <p:spPr>
            <a:xfrm>
              <a:off x="11859929" y="3542940"/>
              <a:ext cx="8177475" cy="2677656"/>
            </a:xfrm>
            <a:prstGeom prst="rect">
              <a:avLst/>
            </a:prstGeom>
            <a:noFill/>
          </p:spPr>
          <p:txBody>
            <a:bodyPr wrap="square" rtlCol="0">
              <a:spAutoFit/>
            </a:bodyPr>
            <a:lstStyle/>
            <a:p>
              <a:endParaRPr lang="en-US" sz="2800" dirty="0"/>
            </a:p>
            <a:p>
              <a:r>
                <a:rPr lang="en-US" sz="2800" dirty="0"/>
                <a:t>If you feel that you would like some assistance, please don’t hesitate to reach out to us:</a:t>
              </a:r>
            </a:p>
            <a:p>
              <a:endParaRPr lang="en-US" sz="2800" dirty="0"/>
            </a:p>
            <a:p>
              <a:r>
                <a:rPr lang="en-US" sz="2800" dirty="0">
                  <a:solidFill>
                    <a:srgbClr val="406D6B"/>
                  </a:solidFill>
                </a:rPr>
                <a:t>debbie@getstrategy.com</a:t>
              </a:r>
            </a:p>
            <a:p>
              <a:r>
                <a:rPr lang="en-US" sz="2800" dirty="0">
                  <a:solidFill>
                    <a:srgbClr val="406D6B"/>
                  </a:solidFill>
                </a:rPr>
                <a:t>drrob@theforceforhealth.com</a:t>
              </a:r>
            </a:p>
          </p:txBody>
        </p:sp>
        <p:sp>
          <p:nvSpPr>
            <p:cNvPr id="28" name="TextBox 27">
              <a:extLst>
                <a:ext uri="{FF2B5EF4-FFF2-40B4-BE49-F238E27FC236}">
                  <a16:creationId xmlns:a16="http://schemas.microsoft.com/office/drawing/2014/main" id="{6426A34D-BBBE-BA40-9F36-69C1AEAC8544}"/>
                </a:ext>
              </a:extLst>
            </p:cNvPr>
            <p:cNvSpPr txBox="1"/>
            <p:nvPr/>
          </p:nvSpPr>
          <p:spPr>
            <a:xfrm>
              <a:off x="11866800" y="1818332"/>
              <a:ext cx="8170604" cy="523220"/>
            </a:xfrm>
            <a:prstGeom prst="rect">
              <a:avLst/>
            </a:prstGeom>
            <a:noFill/>
          </p:spPr>
          <p:txBody>
            <a:bodyPr wrap="square" rtlCol="0">
              <a:spAutoFit/>
            </a:bodyPr>
            <a:lstStyle/>
            <a:p>
              <a:r>
                <a:rPr lang="en-US" sz="2800" b="1" dirty="0">
                  <a:solidFill>
                    <a:schemeClr val="tx2"/>
                  </a:solidFill>
                  <a:latin typeface="Arial" panose="020B0604020202020204" pitchFamily="34" charset="0"/>
                  <a:ea typeface="Lato Light" panose="020F0502020204030203" pitchFamily="34" charset="0"/>
                  <a:cs typeface="Arial" panose="020B0604020202020204" pitchFamily="34" charset="0"/>
                </a:rPr>
                <a:t>Thank you for your participation today.</a:t>
              </a:r>
            </a:p>
          </p:txBody>
        </p:sp>
      </p:grpSp>
      <p:grpSp>
        <p:nvGrpSpPr>
          <p:cNvPr id="3" name="Group 2">
            <a:extLst>
              <a:ext uri="{FF2B5EF4-FFF2-40B4-BE49-F238E27FC236}">
                <a16:creationId xmlns:a16="http://schemas.microsoft.com/office/drawing/2014/main" id="{82DBDAB8-6C09-C24C-86A7-6EBFEA7ED065}"/>
              </a:ext>
            </a:extLst>
          </p:cNvPr>
          <p:cNvGrpSpPr/>
          <p:nvPr/>
        </p:nvGrpSpPr>
        <p:grpSpPr>
          <a:xfrm>
            <a:off x="14336338" y="10173718"/>
            <a:ext cx="9308090" cy="1720446"/>
            <a:chOff x="14335681" y="9834910"/>
            <a:chExt cx="8170604" cy="1720446"/>
          </a:xfrm>
        </p:grpSpPr>
        <p:sp>
          <p:nvSpPr>
            <p:cNvPr id="25" name="TextBox 24">
              <a:extLst>
                <a:ext uri="{FF2B5EF4-FFF2-40B4-BE49-F238E27FC236}">
                  <a16:creationId xmlns:a16="http://schemas.microsoft.com/office/drawing/2014/main" id="{E91828BB-2559-D04A-8229-11068866DDDF}"/>
                </a:ext>
              </a:extLst>
            </p:cNvPr>
            <p:cNvSpPr txBox="1"/>
            <p:nvPr/>
          </p:nvSpPr>
          <p:spPr>
            <a:xfrm>
              <a:off x="14335681" y="10724359"/>
              <a:ext cx="8170604" cy="830997"/>
            </a:xfrm>
            <a:prstGeom prst="rect">
              <a:avLst/>
            </a:prstGeom>
            <a:noFill/>
            <a:ln>
              <a:noFill/>
            </a:ln>
          </p:spPr>
          <p:txBody>
            <a:bodyPr wrap="square" rtlCol="0">
              <a:spAutoFit/>
            </a:bodyPr>
            <a:lstStyle/>
            <a:p>
              <a:pPr algn="r"/>
              <a:endParaRPr lang="en-US" sz="4800" dirty="0">
                <a:solidFill>
                  <a:schemeClr val="tx2"/>
                </a:solidFill>
                <a:latin typeface="Roboto Medium" panose="02000000000000000000" pitchFamily="2" charset="0"/>
                <a:ea typeface="Roboto Medium" panose="020000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FE2BBDEF-14B1-F548-A646-12D54EB484A3}"/>
                </a:ext>
              </a:extLst>
            </p:cNvPr>
            <p:cNvSpPr txBox="1"/>
            <p:nvPr/>
          </p:nvSpPr>
          <p:spPr>
            <a:xfrm>
              <a:off x="19122080" y="9834910"/>
              <a:ext cx="3343123" cy="646331"/>
            </a:xfrm>
            <a:prstGeom prst="rect">
              <a:avLst/>
            </a:prstGeom>
            <a:noFill/>
          </p:spPr>
          <p:txBody>
            <a:bodyPr wrap="none" rtlCol="0">
              <a:spAutoFit/>
            </a:bodyPr>
            <a:lstStyle/>
            <a:p>
              <a:pPr algn="r"/>
              <a:r>
                <a:rPr lang="en-US" sz="1800" spc="300" dirty="0">
                  <a:latin typeface="Lato" panose="020F0502020204030203" pitchFamily="34" charset="0"/>
                  <a:ea typeface="Lato" panose="020F0502020204030203" pitchFamily="34" charset="0"/>
                  <a:cs typeface="Lato" panose="020F0502020204030203" pitchFamily="34" charset="0"/>
                </a:rPr>
                <a:t>WWW.GETSTRATEGY.COM</a:t>
              </a:r>
            </a:p>
            <a:p>
              <a:pPr algn="r"/>
              <a:r>
                <a:rPr lang="en-US" spc="300" dirty="0">
                  <a:latin typeface="Lato" panose="020F0502020204030203" pitchFamily="34" charset="0"/>
                  <a:ea typeface="Lato" panose="020F0502020204030203" pitchFamily="34" charset="0"/>
                  <a:cs typeface="Lato" panose="020F0502020204030203" pitchFamily="34" charset="0"/>
                </a:rPr>
                <a:t>814.480.8000</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grpSp>
      <p:sp>
        <p:nvSpPr>
          <p:cNvPr id="8" name="Rectangle 7">
            <a:extLst>
              <a:ext uri="{FF2B5EF4-FFF2-40B4-BE49-F238E27FC236}">
                <a16:creationId xmlns:a16="http://schemas.microsoft.com/office/drawing/2014/main" id="{F0739893-F9FA-4F30-8666-2A6F335764BC}"/>
              </a:ext>
            </a:extLst>
          </p:cNvPr>
          <p:cNvSpPr/>
          <p:nvPr/>
        </p:nvSpPr>
        <p:spPr>
          <a:xfrm>
            <a:off x="13284088" y="11097178"/>
            <a:ext cx="10360340" cy="1938992"/>
          </a:xfrm>
          <a:prstGeom prst="rect">
            <a:avLst/>
          </a:prstGeom>
        </p:spPr>
        <p:txBody>
          <a:bodyPr wrap="square">
            <a:spAutoFit/>
          </a:bodyPr>
          <a:lstStyle/>
          <a:p>
            <a:pPr algn="r"/>
            <a:r>
              <a:rPr lang="en-US" sz="4000" b="1" dirty="0">
                <a:solidFill>
                  <a:schemeClr val="tx2"/>
                </a:solidFill>
                <a:latin typeface="Arial" panose="020B0604020202020204" pitchFamily="34" charset="0"/>
                <a:cs typeface="Arial" panose="020B0604020202020204" pitchFamily="34" charset="0"/>
              </a:rPr>
              <a:t>Hospital Community Health Leadership Post COVID-19: Capitalize on Positive Momentum Amidst Crisis</a:t>
            </a:r>
          </a:p>
        </p:txBody>
      </p:sp>
      <p:sp>
        <p:nvSpPr>
          <p:cNvPr id="17" name="TextBox 16">
            <a:extLst>
              <a:ext uri="{FF2B5EF4-FFF2-40B4-BE49-F238E27FC236}">
                <a16:creationId xmlns:a16="http://schemas.microsoft.com/office/drawing/2014/main" id="{5EBD4F7F-B065-434D-8678-F48A9FED66BD}"/>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18" name="Picture 17" descr="A picture containing umbrella, clock&#10;&#10;Description automatically generated">
            <a:extLst>
              <a:ext uri="{FF2B5EF4-FFF2-40B4-BE49-F238E27FC236}">
                <a16:creationId xmlns:a16="http://schemas.microsoft.com/office/drawing/2014/main" id="{DCE94D71-4976-6C4C-8B70-66F91E00DB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717689" y="403908"/>
            <a:ext cx="913661" cy="913661"/>
          </a:xfrm>
          <a:prstGeom prst="rect">
            <a:avLst/>
          </a:prstGeom>
        </p:spPr>
      </p:pic>
      <p:pic>
        <p:nvPicPr>
          <p:cNvPr id="19" name="Picture 18" descr="A close up of a sign&#10;&#10;Description automatically generated">
            <a:extLst>
              <a:ext uri="{FF2B5EF4-FFF2-40B4-BE49-F238E27FC236}">
                <a16:creationId xmlns:a16="http://schemas.microsoft.com/office/drawing/2014/main" id="{CA376F5C-6279-4840-8B43-4F7A4FCB6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0674" y="422723"/>
            <a:ext cx="2523866" cy="940140"/>
          </a:xfrm>
          <a:prstGeom prst="rect">
            <a:avLst/>
          </a:prstGeom>
        </p:spPr>
      </p:pic>
    </p:spTree>
    <p:extLst>
      <p:ext uri="{BB962C8B-B14F-4D97-AF65-F5344CB8AC3E}">
        <p14:creationId xmlns:p14="http://schemas.microsoft.com/office/powerpoint/2010/main" val="40788614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F03B4DF-569C-C247-8822-02556265976F}"/>
              </a:ext>
            </a:extLst>
          </p:cNvPr>
          <p:cNvGrpSpPr/>
          <p:nvPr/>
        </p:nvGrpSpPr>
        <p:grpSpPr>
          <a:xfrm>
            <a:off x="14328809" y="2810898"/>
            <a:ext cx="8960400" cy="2247828"/>
            <a:chOff x="11859929" y="1818332"/>
            <a:chExt cx="8177476" cy="2247828"/>
          </a:xfrm>
        </p:grpSpPr>
        <p:sp>
          <p:nvSpPr>
            <p:cNvPr id="27" name="TextBox 26">
              <a:extLst>
                <a:ext uri="{FF2B5EF4-FFF2-40B4-BE49-F238E27FC236}">
                  <a16:creationId xmlns:a16="http://schemas.microsoft.com/office/drawing/2014/main" id="{94C8327E-580E-9C4E-9E76-802AB1E0849F}"/>
                </a:ext>
              </a:extLst>
            </p:cNvPr>
            <p:cNvSpPr txBox="1"/>
            <p:nvPr/>
          </p:nvSpPr>
          <p:spPr>
            <a:xfrm>
              <a:off x="11859929" y="3542940"/>
              <a:ext cx="8177475" cy="523220"/>
            </a:xfrm>
            <a:prstGeom prst="rect">
              <a:avLst/>
            </a:prstGeom>
            <a:noFill/>
          </p:spPr>
          <p:txBody>
            <a:bodyPr wrap="square" rtlCol="0">
              <a:spAutoFit/>
            </a:bodyPr>
            <a:lstStyle/>
            <a:p>
              <a:endParaRPr lang="en-US" sz="2800" dirty="0"/>
            </a:p>
          </p:txBody>
        </p:sp>
        <p:sp>
          <p:nvSpPr>
            <p:cNvPr id="28" name="TextBox 27">
              <a:extLst>
                <a:ext uri="{FF2B5EF4-FFF2-40B4-BE49-F238E27FC236}">
                  <a16:creationId xmlns:a16="http://schemas.microsoft.com/office/drawing/2014/main" id="{6426A34D-BBBE-BA40-9F36-69C1AEAC8544}"/>
                </a:ext>
              </a:extLst>
            </p:cNvPr>
            <p:cNvSpPr txBox="1"/>
            <p:nvPr/>
          </p:nvSpPr>
          <p:spPr>
            <a:xfrm>
              <a:off x="11866801" y="1818332"/>
              <a:ext cx="8170604" cy="523220"/>
            </a:xfrm>
            <a:prstGeom prst="rect">
              <a:avLst/>
            </a:prstGeom>
            <a:noFill/>
          </p:spPr>
          <p:txBody>
            <a:bodyPr wrap="square" rtlCol="0">
              <a:spAutoFit/>
            </a:bodyPr>
            <a:lstStyle/>
            <a:p>
              <a:r>
                <a:rPr lang="en-US" sz="2800" b="1" dirty="0">
                  <a:solidFill>
                    <a:schemeClr val="tx2"/>
                  </a:solidFill>
                  <a:latin typeface="Arial" panose="020B0604020202020204" pitchFamily="34" charset="0"/>
                  <a:ea typeface="Lato Light" panose="020F0502020204030203" pitchFamily="34" charset="0"/>
                  <a:cs typeface="Arial" panose="020B0604020202020204" pitchFamily="34" charset="0"/>
                </a:rPr>
                <a:t>Please Join Us On…</a:t>
              </a:r>
            </a:p>
          </p:txBody>
        </p:sp>
      </p:grpSp>
      <p:grpSp>
        <p:nvGrpSpPr>
          <p:cNvPr id="3" name="Group 2">
            <a:extLst>
              <a:ext uri="{FF2B5EF4-FFF2-40B4-BE49-F238E27FC236}">
                <a16:creationId xmlns:a16="http://schemas.microsoft.com/office/drawing/2014/main" id="{82DBDAB8-6C09-C24C-86A7-6EBFEA7ED065}"/>
              </a:ext>
            </a:extLst>
          </p:cNvPr>
          <p:cNvGrpSpPr/>
          <p:nvPr/>
        </p:nvGrpSpPr>
        <p:grpSpPr>
          <a:xfrm>
            <a:off x="14336339" y="12360613"/>
            <a:ext cx="9308090" cy="1720446"/>
            <a:chOff x="14335681" y="9834910"/>
            <a:chExt cx="8170604" cy="1720446"/>
          </a:xfrm>
        </p:grpSpPr>
        <p:sp>
          <p:nvSpPr>
            <p:cNvPr id="25" name="TextBox 24">
              <a:extLst>
                <a:ext uri="{FF2B5EF4-FFF2-40B4-BE49-F238E27FC236}">
                  <a16:creationId xmlns:a16="http://schemas.microsoft.com/office/drawing/2014/main" id="{E91828BB-2559-D04A-8229-11068866DDDF}"/>
                </a:ext>
              </a:extLst>
            </p:cNvPr>
            <p:cNvSpPr txBox="1"/>
            <p:nvPr/>
          </p:nvSpPr>
          <p:spPr>
            <a:xfrm>
              <a:off x="14335681" y="10724359"/>
              <a:ext cx="8170604" cy="830997"/>
            </a:xfrm>
            <a:prstGeom prst="rect">
              <a:avLst/>
            </a:prstGeom>
            <a:noFill/>
            <a:ln>
              <a:noFill/>
            </a:ln>
          </p:spPr>
          <p:txBody>
            <a:bodyPr wrap="square" rtlCol="0">
              <a:spAutoFit/>
            </a:bodyPr>
            <a:lstStyle/>
            <a:p>
              <a:pPr algn="r"/>
              <a:endParaRPr lang="en-US" sz="4800" dirty="0">
                <a:solidFill>
                  <a:schemeClr val="tx2"/>
                </a:solidFill>
                <a:latin typeface="Roboto Medium" panose="02000000000000000000" pitchFamily="2" charset="0"/>
                <a:ea typeface="Roboto Medium" panose="020000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FE2BBDEF-14B1-F548-A646-12D54EB484A3}"/>
                </a:ext>
              </a:extLst>
            </p:cNvPr>
            <p:cNvSpPr txBox="1"/>
            <p:nvPr/>
          </p:nvSpPr>
          <p:spPr>
            <a:xfrm>
              <a:off x="19122080" y="9834910"/>
              <a:ext cx="3343123" cy="646331"/>
            </a:xfrm>
            <a:prstGeom prst="rect">
              <a:avLst/>
            </a:prstGeom>
            <a:noFill/>
          </p:spPr>
          <p:txBody>
            <a:bodyPr wrap="none" rtlCol="0">
              <a:spAutoFit/>
            </a:bodyPr>
            <a:lstStyle/>
            <a:p>
              <a:pPr algn="r"/>
              <a:r>
                <a:rPr lang="en-US" sz="1800" spc="300" dirty="0">
                  <a:latin typeface="Lato" panose="020F0502020204030203" pitchFamily="34" charset="0"/>
                  <a:ea typeface="Lato" panose="020F0502020204030203" pitchFamily="34" charset="0"/>
                  <a:cs typeface="Lato" panose="020F0502020204030203" pitchFamily="34" charset="0"/>
                </a:rPr>
                <a:t>WWW.GETSTRATEGY.COM</a:t>
              </a:r>
            </a:p>
            <a:p>
              <a:pPr algn="r"/>
              <a:r>
                <a:rPr lang="en-US" spc="300" dirty="0">
                  <a:latin typeface="Lato" panose="020F0502020204030203" pitchFamily="34" charset="0"/>
                  <a:ea typeface="Lato" panose="020F0502020204030203" pitchFamily="34" charset="0"/>
                  <a:cs typeface="Lato" panose="020F0502020204030203" pitchFamily="34" charset="0"/>
                </a:rPr>
                <a:t>814.480.8000</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grpSp>
      <p:pic>
        <p:nvPicPr>
          <p:cNvPr id="15" name="Picture Placeholder 4" descr="A picture containing appliance, yellow, person, dryer&#10;&#10;Description automatically generated">
            <a:extLst>
              <a:ext uri="{FF2B5EF4-FFF2-40B4-BE49-F238E27FC236}">
                <a16:creationId xmlns:a16="http://schemas.microsoft.com/office/drawing/2014/main" id="{5C39927F-3FA2-4D43-A308-6BA9D46C0AA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966" r="12966"/>
          <a:stretch>
            <a:fillRect/>
          </a:stretch>
        </p:blipFill>
        <p:spPr/>
      </p:pic>
      <p:sp>
        <p:nvSpPr>
          <p:cNvPr id="16" name="TextBox 15">
            <a:extLst>
              <a:ext uri="{FF2B5EF4-FFF2-40B4-BE49-F238E27FC236}">
                <a16:creationId xmlns:a16="http://schemas.microsoft.com/office/drawing/2014/main" id="{0026F98D-2831-A54D-B512-931691632F60}"/>
              </a:ext>
            </a:extLst>
          </p:cNvPr>
          <p:cNvSpPr txBox="1"/>
          <p:nvPr/>
        </p:nvSpPr>
        <p:spPr>
          <a:xfrm>
            <a:off x="501945" y="768536"/>
            <a:ext cx="5618333" cy="369332"/>
          </a:xfrm>
          <a:prstGeom prst="rect">
            <a:avLst/>
          </a:prstGeom>
          <a:noFill/>
        </p:spPr>
        <p:txBody>
          <a:bodyPr wrap="none" rtlCol="0">
            <a:spAutoFit/>
          </a:bodyPr>
          <a:lstStyle/>
          <a:p>
            <a:r>
              <a:rPr lang="en-US" sz="1800" spc="300" dirty="0">
                <a:latin typeface="Lato" panose="020F0502020204030203" pitchFamily="34" charset="0"/>
                <a:ea typeface="Lato" panose="020F0502020204030203" pitchFamily="34" charset="0"/>
                <a:cs typeface="Lato" panose="020F0502020204030203" pitchFamily="34" charset="0"/>
              </a:rPr>
              <a:t>Planning Through Crisis Webinar Series</a:t>
            </a:r>
          </a:p>
        </p:txBody>
      </p:sp>
      <p:pic>
        <p:nvPicPr>
          <p:cNvPr id="17" name="Picture 16" descr="A picture containing umbrella, clock&#10;&#10;Description automatically generated">
            <a:extLst>
              <a:ext uri="{FF2B5EF4-FFF2-40B4-BE49-F238E27FC236}">
                <a16:creationId xmlns:a16="http://schemas.microsoft.com/office/drawing/2014/main" id="{B6D24F75-EA5E-9F42-89D7-571036FEA14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717689" y="403908"/>
            <a:ext cx="913661" cy="913661"/>
          </a:xfrm>
          <a:prstGeom prst="rect">
            <a:avLst/>
          </a:prstGeom>
        </p:spPr>
      </p:pic>
      <p:pic>
        <p:nvPicPr>
          <p:cNvPr id="18" name="Picture 17" descr="A close up of a sign&#10;&#10;Description automatically generated">
            <a:extLst>
              <a:ext uri="{FF2B5EF4-FFF2-40B4-BE49-F238E27FC236}">
                <a16:creationId xmlns:a16="http://schemas.microsoft.com/office/drawing/2014/main" id="{B009F8FE-1A31-B54C-AB27-39F496BFFB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0674" y="422723"/>
            <a:ext cx="2523866" cy="940140"/>
          </a:xfrm>
          <a:prstGeom prst="rect">
            <a:avLst/>
          </a:prstGeom>
        </p:spPr>
      </p:pic>
    </p:spTree>
    <p:extLst>
      <p:ext uri="{BB962C8B-B14F-4D97-AF65-F5344CB8AC3E}">
        <p14:creationId xmlns:p14="http://schemas.microsoft.com/office/powerpoint/2010/main" val="3903461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 table, man&#10;&#10;Description automatically generated">
            <a:extLst>
              <a:ext uri="{FF2B5EF4-FFF2-40B4-BE49-F238E27FC236}">
                <a16:creationId xmlns:a16="http://schemas.microsoft.com/office/drawing/2014/main" id="{8031D1DC-DA7B-004D-B737-EEFFFE3804F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13329" b="13329"/>
          <a:stretch>
            <a:fillRect/>
          </a:stretch>
        </p:blipFill>
        <p:spPr>
          <a:xfrm>
            <a:off x="-311148" y="1741954"/>
            <a:ext cx="24999948" cy="12218898"/>
          </a:xfrm>
        </p:spPr>
      </p:pic>
      <p:sp>
        <p:nvSpPr>
          <p:cNvPr id="12" name="Rectangle 11">
            <a:extLst>
              <a:ext uri="{FF2B5EF4-FFF2-40B4-BE49-F238E27FC236}">
                <a16:creationId xmlns:a16="http://schemas.microsoft.com/office/drawing/2014/main" id="{6FD5417B-5649-AA4B-BF84-3BD3067849C2}"/>
              </a:ext>
            </a:extLst>
          </p:cNvPr>
          <p:cNvSpPr/>
          <p:nvPr/>
        </p:nvSpPr>
        <p:spPr>
          <a:xfrm>
            <a:off x="0" y="1408157"/>
            <a:ext cx="24377649" cy="11931516"/>
          </a:xfrm>
          <a:prstGeom prst="rect">
            <a:avLst/>
          </a:prstGeom>
          <a:gradFill>
            <a:gsLst>
              <a:gs pos="29000">
                <a:schemeClr val="accent1">
                  <a:alpha val="80000"/>
                </a:schemeClr>
              </a:gs>
              <a:gs pos="74000">
                <a:schemeClr val="accent2">
                  <a:alpha val="8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E9306D-94C4-7842-99F0-28587C8E6304}"/>
              </a:ext>
            </a:extLst>
          </p:cNvPr>
          <p:cNvSpPr txBox="1"/>
          <p:nvPr/>
        </p:nvSpPr>
        <p:spPr>
          <a:xfrm>
            <a:off x="1943812" y="5629092"/>
            <a:ext cx="20490023" cy="7478970"/>
          </a:xfrm>
          <a:prstGeom prst="rect">
            <a:avLst/>
          </a:prstGeom>
          <a:noFill/>
        </p:spPr>
        <p:txBody>
          <a:bodyPr wrap="square" rtlCol="0">
            <a:spAutoFit/>
          </a:bodyPr>
          <a:lstStyle/>
          <a:p>
            <a:pPr algn="ctr"/>
            <a:r>
              <a:rPr lang="en-US" sz="9600" dirty="0">
                <a:solidFill>
                  <a:schemeClr val="bg1"/>
                </a:solidFill>
                <a:latin typeface="Roboto Medium" panose="02000000000000000000" pitchFamily="2" charset="0"/>
                <a:ea typeface="Roboto Medium" panose="02000000000000000000" pitchFamily="2" charset="0"/>
                <a:cs typeface="Arial" panose="020B0604020202020204" pitchFamily="34" charset="0"/>
              </a:rPr>
              <a:t>We Are Here for You</a:t>
            </a:r>
          </a:p>
          <a:p>
            <a:pPr algn="ctr"/>
            <a:endParaRPr lang="en-US" sz="3600" dirty="0">
              <a:solidFill>
                <a:schemeClr val="bg1"/>
              </a:solidFill>
            </a:endParaRPr>
          </a:p>
          <a:p>
            <a:pPr algn="ctr"/>
            <a:r>
              <a:rPr lang="en-US" sz="5400" b="1" dirty="0">
                <a:solidFill>
                  <a:schemeClr val="bg1"/>
                </a:solidFill>
              </a:rPr>
              <a:t>Free 30 minute consultative support </a:t>
            </a:r>
          </a:p>
          <a:p>
            <a:pPr algn="ctr"/>
            <a:r>
              <a:rPr lang="en-US" sz="5400" b="1" dirty="0">
                <a:solidFill>
                  <a:schemeClr val="bg1"/>
                </a:solidFill>
              </a:rPr>
              <a:t>Free webinars</a:t>
            </a:r>
            <a:endParaRPr lang="en-US" sz="5400" b="1" dirty="0">
              <a:solidFill>
                <a:schemeClr val="bg1"/>
              </a:solidFill>
              <a:latin typeface="Roboto Medium" panose="02000000000000000000" pitchFamily="2" charset="0"/>
              <a:ea typeface="Roboto Medium"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endParaRPr>
          </a:p>
          <a:p>
            <a:pPr algn="ct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r>
              <a:rPr lang="en-US" sz="2800" dirty="0" err="1">
                <a:solidFill>
                  <a:schemeClr val="bg1"/>
                </a:solidFill>
                <a:latin typeface="Roboto Medium" panose="02000000000000000000" pitchFamily="2" charset="0"/>
                <a:ea typeface="Roboto Medium" panose="02000000000000000000" pitchFamily="2" charset="0"/>
                <a:cs typeface="Arial" panose="020B0604020202020204" pitchFamily="34" charset="0"/>
              </a:rPr>
              <a:t>jacqui@getstrategy.com</a:t>
            </a:r>
            <a:r>
              <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rPr>
              <a:t> | </a:t>
            </a:r>
            <a:r>
              <a:rPr lang="en-US" sz="2800" dirty="0" err="1">
                <a:solidFill>
                  <a:schemeClr val="bg1"/>
                </a:solidFill>
                <a:latin typeface="Roboto Medium" panose="02000000000000000000" pitchFamily="2" charset="0"/>
                <a:ea typeface="Roboto Medium" panose="02000000000000000000" pitchFamily="2" charset="0"/>
                <a:cs typeface="Arial" panose="020B0604020202020204" pitchFamily="34" charset="0"/>
              </a:rPr>
              <a:t>www.getstrategy.com</a:t>
            </a:r>
            <a:endParaRPr lang="en-US" sz="28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endParaRPr lang="en-US" sz="36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a:p>
            <a:pPr algn="ctr"/>
            <a:endParaRPr lang="en-US" sz="3600" dirty="0">
              <a:solidFill>
                <a:schemeClr val="bg1"/>
              </a:solidFill>
              <a:latin typeface="Roboto Medium" panose="02000000000000000000" pitchFamily="2" charset="0"/>
              <a:ea typeface="Roboto Medium" panose="02000000000000000000" pitchFamily="2" charset="0"/>
              <a:cs typeface="Arial" panose="020B0604020202020204" pitchFamily="34" charset="0"/>
            </a:endParaRPr>
          </a:p>
        </p:txBody>
      </p:sp>
      <p:sp>
        <p:nvSpPr>
          <p:cNvPr id="11" name="Rectangle 10">
            <a:extLst>
              <a:ext uri="{FF2B5EF4-FFF2-40B4-BE49-F238E27FC236}">
                <a16:creationId xmlns:a16="http://schemas.microsoft.com/office/drawing/2014/main" id="{B1793E88-AD7A-584C-955C-902AE0884AA5}"/>
              </a:ext>
            </a:extLst>
          </p:cNvPr>
          <p:cNvSpPr/>
          <p:nvPr/>
        </p:nvSpPr>
        <p:spPr>
          <a:xfrm>
            <a:off x="0" y="-4253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clock&#10;&#10;Description automatically generated">
            <a:extLst>
              <a:ext uri="{FF2B5EF4-FFF2-40B4-BE49-F238E27FC236}">
                <a16:creationId xmlns:a16="http://schemas.microsoft.com/office/drawing/2014/main" id="{34F991DA-BCA3-7E4D-9052-8C5D55E22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18" name="TextBox 17">
            <a:extLst>
              <a:ext uri="{FF2B5EF4-FFF2-40B4-BE49-F238E27FC236}">
                <a16:creationId xmlns:a16="http://schemas.microsoft.com/office/drawing/2014/main" id="{B619DF0D-C24E-8C4B-84BF-6292C9F7EFC6}"/>
              </a:ext>
            </a:extLst>
          </p:cNvPr>
          <p:cNvSpPr txBox="1"/>
          <p:nvPr/>
        </p:nvSpPr>
        <p:spPr>
          <a:xfrm>
            <a:off x="501945" y="768536"/>
            <a:ext cx="5618333" cy="369332"/>
          </a:xfrm>
          <a:prstGeom prst="rect">
            <a:avLst/>
          </a:prstGeom>
          <a:noFill/>
        </p:spPr>
        <p:txBody>
          <a:bodyPr wrap="none" rtlCol="0">
            <a:spAutoFit/>
          </a:bodyPr>
          <a:lstStyle/>
          <a:p>
            <a:r>
              <a:rPr lang="en-US" sz="1800" spc="300" dirty="0">
                <a:latin typeface="Lato" panose="020F0502020204030203" pitchFamily="34" charset="0"/>
                <a:ea typeface="Lato" panose="020F0502020204030203" pitchFamily="34" charset="0"/>
                <a:cs typeface="Lato" panose="020F0502020204030203" pitchFamily="34" charset="0"/>
              </a:rPr>
              <a:t>Planning Through Crisis Webinar Series</a:t>
            </a:r>
          </a:p>
        </p:txBody>
      </p:sp>
    </p:spTree>
    <p:extLst>
      <p:ext uri="{BB962C8B-B14F-4D97-AF65-F5344CB8AC3E}">
        <p14:creationId xmlns:p14="http://schemas.microsoft.com/office/powerpoint/2010/main" val="235748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68" y="1786"/>
            <a:ext cx="24366283" cy="13712428"/>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1828343"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14"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 y="1786"/>
            <a:ext cx="8117723" cy="13712428"/>
          </a:xfrm>
          <a:prstGeom prst="rect">
            <a:avLst/>
          </a:prstGeom>
          <a:solidFill>
            <a:srgbClr val="93AA4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56DB24-CFD1-594B-BE35-B5D01E8D1473}"/>
              </a:ext>
            </a:extLst>
          </p:cNvPr>
          <p:cNvSpPr>
            <a:spLocks noGrp="1"/>
          </p:cNvSpPr>
          <p:nvPr>
            <p:ph type="title"/>
          </p:nvPr>
        </p:nvSpPr>
        <p:spPr>
          <a:xfrm>
            <a:off x="984484" y="2526127"/>
            <a:ext cx="6168081" cy="3921151"/>
          </a:xfrm>
        </p:spPr>
        <p:txBody>
          <a:bodyPr>
            <a:normAutofit/>
          </a:bodyPr>
          <a:lstStyle/>
          <a:p>
            <a:pPr algn="ctr"/>
            <a:r>
              <a:rPr lang="en-US" sz="5599" dirty="0">
                <a:solidFill>
                  <a:srgbClr val="FFFFFF"/>
                </a:solidFill>
              </a:rPr>
              <a:t>Technology tools and resources to create a healthier community</a:t>
            </a:r>
          </a:p>
        </p:txBody>
      </p:sp>
      <p:cxnSp>
        <p:nvCxnSpPr>
          <p:cNvPr id="16" name="Straight Connector 15">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206" y="5277986"/>
            <a:ext cx="54849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8F1704-485D-2441-BFCF-B62C0424C77D}"/>
              </a:ext>
            </a:extLst>
          </p:cNvPr>
          <p:cNvSpPr>
            <a:spLocks noGrp="1"/>
          </p:cNvSpPr>
          <p:nvPr>
            <p:ph idx="1"/>
          </p:nvPr>
        </p:nvSpPr>
        <p:spPr>
          <a:xfrm>
            <a:off x="461858" y="7268723"/>
            <a:ext cx="6895872" cy="4278235"/>
          </a:xfrm>
        </p:spPr>
        <p:txBody>
          <a:bodyPr>
            <a:normAutofit/>
          </a:bodyPr>
          <a:lstStyle/>
          <a:p>
            <a:r>
              <a:rPr lang="en-US" sz="3599" dirty="0">
                <a:solidFill>
                  <a:srgbClr val="FFFFFF"/>
                </a:solidFill>
              </a:rPr>
              <a:t>Learning management system</a:t>
            </a:r>
          </a:p>
          <a:p>
            <a:r>
              <a:rPr lang="en-US" sz="3599" dirty="0">
                <a:solidFill>
                  <a:srgbClr val="FFFFFF"/>
                </a:solidFill>
              </a:rPr>
              <a:t>Wellness and fitness goal setting</a:t>
            </a:r>
          </a:p>
          <a:p>
            <a:r>
              <a:rPr lang="en-US" sz="3599" dirty="0">
                <a:solidFill>
                  <a:srgbClr val="FFFFFF"/>
                </a:solidFill>
              </a:rPr>
              <a:t>Interactive gaming</a:t>
            </a:r>
          </a:p>
          <a:p>
            <a:r>
              <a:rPr lang="en-US" sz="3599" dirty="0">
                <a:solidFill>
                  <a:srgbClr val="FFFFFF"/>
                </a:solidFill>
              </a:rPr>
              <a:t>Tracking tools and resources</a:t>
            </a:r>
          </a:p>
        </p:txBody>
      </p:sp>
      <p:pic>
        <p:nvPicPr>
          <p:cNvPr id="7" name="Picture 6" descr="A picture containing screenshot&#10;&#10;Description automatically generated">
            <a:extLst>
              <a:ext uri="{FF2B5EF4-FFF2-40B4-BE49-F238E27FC236}">
                <a16:creationId xmlns:a16="http://schemas.microsoft.com/office/drawing/2014/main" id="{DFD62272-FCB1-A34F-B46C-C7208C69D7DB}"/>
              </a:ext>
            </a:extLst>
          </p:cNvPr>
          <p:cNvPicPr>
            <a:picLocks noChangeAspect="1"/>
          </p:cNvPicPr>
          <p:nvPr/>
        </p:nvPicPr>
        <p:blipFill>
          <a:blip r:embed="rId2"/>
          <a:stretch>
            <a:fillRect/>
          </a:stretch>
        </p:blipFill>
        <p:spPr>
          <a:xfrm>
            <a:off x="9284827" y="1644517"/>
            <a:ext cx="13592623" cy="10840114"/>
          </a:xfrm>
          <a:prstGeom prst="rect">
            <a:avLst/>
          </a:prstGeom>
        </p:spPr>
      </p:pic>
      <p:pic>
        <p:nvPicPr>
          <p:cNvPr id="8" name="Picture 7" descr="A close up of a sign&#10;&#10;Description automatically generated">
            <a:extLst>
              <a:ext uri="{FF2B5EF4-FFF2-40B4-BE49-F238E27FC236}">
                <a16:creationId xmlns:a16="http://schemas.microsoft.com/office/drawing/2014/main" id="{0B42DE92-CDA6-4EAA-9497-3E6DEDE2F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200" y="691404"/>
            <a:ext cx="5117388" cy="1906227"/>
          </a:xfrm>
          <a:prstGeom prst="rect">
            <a:avLst/>
          </a:prstGeom>
        </p:spPr>
      </p:pic>
    </p:spTree>
    <p:extLst>
      <p:ext uri="{BB962C8B-B14F-4D97-AF65-F5344CB8AC3E}">
        <p14:creationId xmlns:p14="http://schemas.microsoft.com/office/powerpoint/2010/main" val="102631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82DBDAB8-6C09-C24C-86A7-6EBFEA7ED065}"/>
              </a:ext>
            </a:extLst>
          </p:cNvPr>
          <p:cNvGrpSpPr/>
          <p:nvPr/>
        </p:nvGrpSpPr>
        <p:grpSpPr>
          <a:xfrm flipH="1">
            <a:off x="975016" y="3761722"/>
            <a:ext cx="6810744" cy="2843609"/>
            <a:chOff x="15695541" y="10004408"/>
            <a:chExt cx="6810744" cy="2843609"/>
          </a:xfrm>
        </p:grpSpPr>
        <p:sp>
          <p:nvSpPr>
            <p:cNvPr id="25" name="TextBox 24">
              <a:extLst>
                <a:ext uri="{FF2B5EF4-FFF2-40B4-BE49-F238E27FC236}">
                  <a16:creationId xmlns:a16="http://schemas.microsoft.com/office/drawing/2014/main" id="{E91828BB-2559-D04A-8229-11068866DDDF}"/>
                </a:ext>
              </a:extLst>
            </p:cNvPr>
            <p:cNvSpPr txBox="1"/>
            <p:nvPr/>
          </p:nvSpPr>
          <p:spPr>
            <a:xfrm>
              <a:off x="15695541" y="10724359"/>
              <a:ext cx="6810744" cy="212365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335B74"/>
                  </a:solidFill>
                  <a:effectLst/>
                  <a:uLnTx/>
                  <a:uFillTx/>
                  <a:latin typeface="Arial" panose="020B0604020202020204" pitchFamily="34" charset="0"/>
                  <a:ea typeface="Roboto Medium" panose="02000000000000000000" pitchFamily="2" charset="0"/>
                  <a:cs typeface="Arial" panose="020B0604020202020204" pitchFamily="34" charset="0"/>
                </a:rPr>
                <a:t>Experienced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335B74"/>
                  </a:solidFill>
                  <a:effectLst/>
                  <a:uLnTx/>
                  <a:uFillTx/>
                  <a:latin typeface="Arial" panose="020B0604020202020204" pitchFamily="34" charset="0"/>
                  <a:ea typeface="Roboto Medium" panose="02000000000000000000" pitchFamily="2" charset="0"/>
                  <a:cs typeface="Arial" panose="020B0604020202020204" pitchFamily="34" charset="0"/>
                </a:rPr>
                <a:t>Leaders</a:t>
              </a:r>
            </a:p>
          </p:txBody>
        </p:sp>
        <p:sp>
          <p:nvSpPr>
            <p:cNvPr id="32" name="TextBox 31">
              <a:extLst>
                <a:ext uri="{FF2B5EF4-FFF2-40B4-BE49-F238E27FC236}">
                  <a16:creationId xmlns:a16="http://schemas.microsoft.com/office/drawing/2014/main" id="{FE2BBDEF-14B1-F548-A646-12D54EB484A3}"/>
                </a:ext>
              </a:extLst>
            </p:cNvPr>
            <p:cNvSpPr txBox="1"/>
            <p:nvPr/>
          </p:nvSpPr>
          <p:spPr>
            <a:xfrm>
              <a:off x="19721699" y="10004408"/>
              <a:ext cx="2719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Our Team Includes</a:t>
              </a:r>
            </a:p>
          </p:txBody>
        </p:sp>
      </p:grpSp>
      <p:sp>
        <p:nvSpPr>
          <p:cNvPr id="11" name="TextBox 10">
            <a:extLst>
              <a:ext uri="{FF2B5EF4-FFF2-40B4-BE49-F238E27FC236}">
                <a16:creationId xmlns:a16="http://schemas.microsoft.com/office/drawing/2014/main" id="{8785ADBB-2B5C-FF42-ABD7-5717F7D67D02}"/>
              </a:ext>
            </a:extLst>
          </p:cNvPr>
          <p:cNvSpPr txBox="1"/>
          <p:nvPr/>
        </p:nvSpPr>
        <p:spPr>
          <a:xfrm>
            <a:off x="501945" y="768536"/>
            <a:ext cx="56279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Planning Through Crisis Webinar Series</a:t>
            </a:r>
          </a:p>
        </p:txBody>
      </p:sp>
      <p:grpSp>
        <p:nvGrpSpPr>
          <p:cNvPr id="5" name="Group 4">
            <a:extLst>
              <a:ext uri="{FF2B5EF4-FFF2-40B4-BE49-F238E27FC236}">
                <a16:creationId xmlns:a16="http://schemas.microsoft.com/office/drawing/2014/main" id="{5F3BEA7E-1C97-D34E-A2E7-EFEE83357EBC}"/>
              </a:ext>
            </a:extLst>
          </p:cNvPr>
          <p:cNvGrpSpPr/>
          <p:nvPr/>
        </p:nvGrpSpPr>
        <p:grpSpPr>
          <a:xfrm>
            <a:off x="15813674" y="9139364"/>
            <a:ext cx="3871255" cy="1446549"/>
            <a:chOff x="13726830" y="6920309"/>
            <a:chExt cx="4642338" cy="1446549"/>
          </a:xfrm>
        </p:grpSpPr>
        <p:sp>
          <p:nvSpPr>
            <p:cNvPr id="22" name="TextBox 21">
              <a:extLst>
                <a:ext uri="{FF2B5EF4-FFF2-40B4-BE49-F238E27FC236}">
                  <a16:creationId xmlns:a16="http://schemas.microsoft.com/office/drawing/2014/main" id="{A46E6F33-E3B3-9A4C-905D-0C97A502D7F2}"/>
                </a:ext>
              </a:extLst>
            </p:cNvPr>
            <p:cNvSpPr txBox="1"/>
            <p:nvPr/>
          </p:nvSpPr>
          <p:spPr>
            <a:xfrm>
              <a:off x="13726830" y="7843638"/>
              <a:ext cx="46423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3488DC45-DFB6-1B40-9DB2-2C1FBDCEB905}"/>
                </a:ext>
              </a:extLst>
            </p:cNvPr>
            <p:cNvSpPr txBox="1"/>
            <p:nvPr/>
          </p:nvSpPr>
          <p:spPr>
            <a:xfrm>
              <a:off x="13726830" y="6920309"/>
              <a:ext cx="46423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5B74"/>
                  </a:solidFill>
                  <a:effectLst/>
                  <a:uLnTx/>
                  <a:uFillTx/>
                  <a:latin typeface="Arial" panose="020B0604020202020204" pitchFamily="34" charset="0"/>
                  <a:ea typeface="Roboto Medium" panose="02000000000000000000" pitchFamily="2" charset="0"/>
                  <a:cs typeface="Arial" panose="020B0604020202020204" pitchFamily="34" charset="0"/>
                </a:rPr>
                <a:t>Robert Gillio, MD</a:t>
              </a:r>
            </a:p>
          </p:txBody>
        </p:sp>
      </p:grpSp>
      <p:grpSp>
        <p:nvGrpSpPr>
          <p:cNvPr id="29" name="Group 28">
            <a:extLst>
              <a:ext uri="{FF2B5EF4-FFF2-40B4-BE49-F238E27FC236}">
                <a16:creationId xmlns:a16="http://schemas.microsoft.com/office/drawing/2014/main" id="{4F1477BE-0D29-324E-A78A-0358F669B9EC}"/>
              </a:ext>
            </a:extLst>
          </p:cNvPr>
          <p:cNvGrpSpPr/>
          <p:nvPr/>
        </p:nvGrpSpPr>
        <p:grpSpPr>
          <a:xfrm>
            <a:off x="8572529" y="9139364"/>
            <a:ext cx="4048237" cy="3567766"/>
            <a:chOff x="13531401" y="6920309"/>
            <a:chExt cx="4854572" cy="3567766"/>
          </a:xfrm>
        </p:grpSpPr>
        <p:sp>
          <p:nvSpPr>
            <p:cNvPr id="30" name="TextBox 29">
              <a:extLst>
                <a:ext uri="{FF2B5EF4-FFF2-40B4-BE49-F238E27FC236}">
                  <a16:creationId xmlns:a16="http://schemas.microsoft.com/office/drawing/2014/main" id="{0BBC6330-C5EE-F74B-ACE9-5FE80739BE33}"/>
                </a:ext>
              </a:extLst>
            </p:cNvPr>
            <p:cNvSpPr txBox="1"/>
            <p:nvPr/>
          </p:nvSpPr>
          <p:spPr>
            <a:xfrm>
              <a:off x="13531401" y="7810419"/>
              <a:ext cx="4854572"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25+ years’ experience in strategic organizational development including research, planning, program development and evaluation.</a:t>
              </a:r>
              <a:endParaRPr kumimoji="0" lang="en-US" sz="4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1" name="TextBox 30">
              <a:extLst>
                <a:ext uri="{FF2B5EF4-FFF2-40B4-BE49-F238E27FC236}">
                  <a16:creationId xmlns:a16="http://schemas.microsoft.com/office/drawing/2014/main" id="{84A30563-8D00-D542-8367-EEC216650C40}"/>
                </a:ext>
              </a:extLst>
            </p:cNvPr>
            <p:cNvSpPr txBox="1"/>
            <p:nvPr/>
          </p:nvSpPr>
          <p:spPr>
            <a:xfrm>
              <a:off x="13531401" y="6920309"/>
              <a:ext cx="46423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5B74"/>
                  </a:solidFill>
                  <a:effectLst/>
                  <a:uLnTx/>
                  <a:uFillTx/>
                  <a:latin typeface="Arial" panose="020B0604020202020204" pitchFamily="34" charset="0"/>
                  <a:ea typeface="Roboto Medium" panose="02000000000000000000" pitchFamily="2" charset="0"/>
                  <a:cs typeface="Arial" panose="020B0604020202020204" pitchFamily="34" charset="0"/>
                </a:rPr>
                <a:t>Debra Thompson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5B74"/>
                  </a:solidFill>
                  <a:effectLst/>
                  <a:uLnTx/>
                  <a:uFillTx/>
                  <a:latin typeface="Arial" panose="020B0604020202020204" pitchFamily="34" charset="0"/>
                  <a:ea typeface="Roboto Medium" panose="02000000000000000000" pitchFamily="2" charset="0"/>
                  <a:cs typeface="Arial" panose="020B0604020202020204" pitchFamily="34" charset="0"/>
                </a:rPr>
                <a:t>CEO and Founder</a:t>
              </a:r>
            </a:p>
          </p:txBody>
        </p:sp>
      </p:grpSp>
      <p:pic>
        <p:nvPicPr>
          <p:cNvPr id="12" name="Picture 11" descr="A picture containing clock&#10;&#10;Description automatically generated">
            <a:extLst>
              <a:ext uri="{FF2B5EF4-FFF2-40B4-BE49-F238E27FC236}">
                <a16:creationId xmlns:a16="http://schemas.microsoft.com/office/drawing/2014/main" id="{8C55FF6D-ECE3-8948-9769-2E779245DF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466" y="12389955"/>
            <a:ext cx="673100" cy="673100"/>
          </a:xfrm>
          <a:prstGeom prst="rect">
            <a:avLst/>
          </a:prstGeom>
        </p:spPr>
      </p:pic>
      <p:pic>
        <p:nvPicPr>
          <p:cNvPr id="21" name="Picture Placeholder 23">
            <a:extLst>
              <a:ext uri="{FF2B5EF4-FFF2-40B4-BE49-F238E27FC236}">
                <a16:creationId xmlns:a16="http://schemas.microsoft.com/office/drawing/2014/main" id="{A1E4D00D-1125-405D-B28D-C62E9C89ABC9}"/>
              </a:ext>
            </a:extLst>
          </p:cNvPr>
          <p:cNvPicPr>
            <a:picLocks noChangeAspect="1"/>
          </p:cNvPicPr>
          <p:nvPr/>
        </p:nvPicPr>
        <p:blipFill>
          <a:blip r:embed="rId4"/>
          <a:srcRect l="4279" r="4279"/>
          <a:stretch>
            <a:fillRect/>
          </a:stretch>
        </p:blipFill>
        <p:spPr>
          <a:xfrm>
            <a:off x="8171432" y="3509005"/>
            <a:ext cx="4850433" cy="4850433"/>
          </a:xfrm>
          <a:prstGeom prst="rect">
            <a:avLst/>
          </a:prstGeom>
          <a:solidFill>
            <a:schemeClr val="bg1">
              <a:lumMod val="95000"/>
            </a:schemeClr>
          </a:solidFill>
        </p:spPr>
      </p:pic>
      <p:pic>
        <p:nvPicPr>
          <p:cNvPr id="18" name="Picture 17" descr="A picture containing umbrella, clock&#10;&#10;Description automatically generated">
            <a:extLst>
              <a:ext uri="{FF2B5EF4-FFF2-40B4-BE49-F238E27FC236}">
                <a16:creationId xmlns:a16="http://schemas.microsoft.com/office/drawing/2014/main" id="{4B743EEC-888F-9F43-90A8-6B886E20FD1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717689" y="403908"/>
            <a:ext cx="913661" cy="913661"/>
          </a:xfrm>
          <a:prstGeom prst="rect">
            <a:avLst/>
          </a:prstGeom>
        </p:spPr>
      </p:pic>
      <p:pic>
        <p:nvPicPr>
          <p:cNvPr id="19" name="Picture 18" descr="A close up of a sign&#10;&#10;Description automatically generated">
            <a:extLst>
              <a:ext uri="{FF2B5EF4-FFF2-40B4-BE49-F238E27FC236}">
                <a16:creationId xmlns:a16="http://schemas.microsoft.com/office/drawing/2014/main" id="{0095F828-55FD-CC46-B76D-00558C8915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0674" y="422723"/>
            <a:ext cx="2523866" cy="940140"/>
          </a:xfrm>
          <a:prstGeom prst="rect">
            <a:avLst/>
          </a:prstGeom>
        </p:spPr>
      </p:pic>
      <p:pic>
        <p:nvPicPr>
          <p:cNvPr id="4" name="Picture 3" descr="A person wearing a suit and tie&#10;&#10;Description automatically generated">
            <a:extLst>
              <a:ext uri="{FF2B5EF4-FFF2-40B4-BE49-F238E27FC236}">
                <a16:creationId xmlns:a16="http://schemas.microsoft.com/office/drawing/2014/main" id="{8795EC60-3D75-8B4E-878A-E173032FA3A4}"/>
              </a:ext>
            </a:extLst>
          </p:cNvPr>
          <p:cNvPicPr>
            <a:picLocks noChangeAspect="1"/>
          </p:cNvPicPr>
          <p:nvPr/>
        </p:nvPicPr>
        <p:blipFill rotWithShape="1">
          <a:blip r:embed="rId7">
            <a:extLst>
              <a:ext uri="{28A0092B-C50C-407E-A947-70E740481C1C}">
                <a14:useLocalDpi xmlns:a14="http://schemas.microsoft.com/office/drawing/2010/main" val="0"/>
              </a:ext>
            </a:extLst>
          </a:blip>
          <a:srcRect l="11841" t="18685" r="-1076" b="21639"/>
          <a:stretch/>
        </p:blipFill>
        <p:spPr>
          <a:xfrm>
            <a:off x="15324086" y="3509005"/>
            <a:ext cx="4850433" cy="4850433"/>
          </a:xfrm>
          <a:prstGeom prst="rect">
            <a:avLst/>
          </a:prstGeom>
        </p:spPr>
      </p:pic>
    </p:spTree>
    <p:extLst>
      <p:ext uri="{BB962C8B-B14F-4D97-AF65-F5344CB8AC3E}">
        <p14:creationId xmlns:p14="http://schemas.microsoft.com/office/powerpoint/2010/main" val="3947800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93103B97-BA01-9145-AE26-860F41A35687}"/>
              </a:ext>
            </a:extLst>
          </p:cNvPr>
          <p:cNvSpPr txBox="1"/>
          <p:nvPr/>
        </p:nvSpPr>
        <p:spPr>
          <a:xfrm>
            <a:off x="10823687" y="9323975"/>
            <a:ext cx="4309098" cy="1384995"/>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Identify new tools and strategies to address community needs </a:t>
            </a:r>
          </a:p>
        </p:txBody>
      </p:sp>
      <p:sp>
        <p:nvSpPr>
          <p:cNvPr id="21" name="TextBox 20">
            <a:extLst>
              <a:ext uri="{FF2B5EF4-FFF2-40B4-BE49-F238E27FC236}">
                <a16:creationId xmlns:a16="http://schemas.microsoft.com/office/drawing/2014/main" id="{83AE310E-1660-4747-BBEA-6B9C004C0D17}"/>
              </a:ext>
            </a:extLst>
          </p:cNvPr>
          <p:cNvSpPr txBox="1"/>
          <p:nvPr/>
        </p:nvSpPr>
        <p:spPr>
          <a:xfrm>
            <a:off x="10882085" y="4342744"/>
            <a:ext cx="4309098" cy="2677656"/>
          </a:xfrm>
          <a:prstGeom prst="rect">
            <a:avLst/>
          </a:prstGeom>
          <a:noFill/>
        </p:spPr>
        <p:txBody>
          <a:bodyPr wrap="square" rtlCol="0">
            <a:spAutoFit/>
          </a:bodyPr>
          <a:lstStyle/>
          <a:p>
            <a:r>
              <a:rPr lang="en-US" sz="2800" dirty="0"/>
              <a:t>Understand how the current environment is impacting community needs and how to identify opportunities despite current challenges </a:t>
            </a:r>
          </a:p>
          <a:p>
            <a:r>
              <a:rPr lang="en-US" sz="28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29" name="TextBox 28">
            <a:extLst>
              <a:ext uri="{FF2B5EF4-FFF2-40B4-BE49-F238E27FC236}">
                <a16:creationId xmlns:a16="http://schemas.microsoft.com/office/drawing/2014/main" id="{6E3B4941-746E-D749-B7F2-DE08E9B9EB08}"/>
              </a:ext>
            </a:extLst>
          </p:cNvPr>
          <p:cNvSpPr txBox="1"/>
          <p:nvPr/>
        </p:nvSpPr>
        <p:spPr>
          <a:xfrm>
            <a:off x="18197183" y="9323975"/>
            <a:ext cx="4309098" cy="1815882"/>
          </a:xfrm>
          <a:prstGeom prst="rect">
            <a:avLst/>
          </a:prstGeom>
          <a:noFill/>
        </p:spPr>
        <p:txBody>
          <a:bodyPr wrap="square" rtlCol="0">
            <a:spAutoFit/>
          </a:bodyPr>
          <a:lstStyle/>
          <a:p>
            <a:r>
              <a:rPr lang="en-US" sz="2800" dirty="0">
                <a:latin typeface="Calibri" panose="020F0502020204030204" pitchFamily="34" charset="0"/>
                <a:ea typeface="Lato Light" panose="020F0502020204030203" pitchFamily="34" charset="0"/>
                <a:cs typeface="Calibri" panose="020F0502020204030204" pitchFamily="34" charset="0"/>
              </a:rPr>
              <a:t>Identify key next steps to help you update your CHNA Implementation strategies and plans</a:t>
            </a:r>
          </a:p>
        </p:txBody>
      </p:sp>
      <p:sp>
        <p:nvSpPr>
          <p:cNvPr id="34" name="TextBox 33">
            <a:extLst>
              <a:ext uri="{FF2B5EF4-FFF2-40B4-BE49-F238E27FC236}">
                <a16:creationId xmlns:a16="http://schemas.microsoft.com/office/drawing/2014/main" id="{98A7A4C9-6CBD-AB4D-989F-5DAFD3E1380E}"/>
              </a:ext>
            </a:extLst>
          </p:cNvPr>
          <p:cNvSpPr txBox="1"/>
          <p:nvPr/>
        </p:nvSpPr>
        <p:spPr>
          <a:xfrm>
            <a:off x="18197183" y="4243482"/>
            <a:ext cx="4309098" cy="3539430"/>
          </a:xfrm>
          <a:prstGeom prst="rect">
            <a:avLst/>
          </a:prstGeom>
          <a:noFill/>
        </p:spPr>
        <p:txBody>
          <a:bodyPr wrap="square" rtlCol="0">
            <a:spAutoFit/>
          </a:bodyPr>
          <a:lstStyle/>
          <a:p>
            <a:pPr lvl="0"/>
            <a:r>
              <a:rPr lang="en-US" sz="2800" dirty="0"/>
              <a:t>Learn how to challenge your assumptions about sustainability and identify both short and long-term opportunities for revenue enhancement and community health improvement</a:t>
            </a:r>
          </a:p>
        </p:txBody>
      </p:sp>
      <p:grpSp>
        <p:nvGrpSpPr>
          <p:cNvPr id="11" name="Group 10">
            <a:extLst>
              <a:ext uri="{FF2B5EF4-FFF2-40B4-BE49-F238E27FC236}">
                <a16:creationId xmlns:a16="http://schemas.microsoft.com/office/drawing/2014/main" id="{8C058452-04A6-654E-BDDF-6A2131C1495B}"/>
              </a:ext>
            </a:extLst>
          </p:cNvPr>
          <p:cNvGrpSpPr/>
          <p:nvPr/>
        </p:nvGrpSpPr>
        <p:grpSpPr>
          <a:xfrm>
            <a:off x="9279669" y="4342744"/>
            <a:ext cx="990328" cy="990328"/>
            <a:chOff x="9279669" y="4435947"/>
            <a:chExt cx="990328" cy="990328"/>
          </a:xfrm>
          <a:solidFill>
            <a:srgbClr val="71A498"/>
          </a:solidFill>
        </p:grpSpPr>
        <p:sp>
          <p:nvSpPr>
            <p:cNvPr id="10" name="Rectangle 9">
              <a:extLst>
                <a:ext uri="{FF2B5EF4-FFF2-40B4-BE49-F238E27FC236}">
                  <a16:creationId xmlns:a16="http://schemas.microsoft.com/office/drawing/2014/main" id="{91013953-E7C6-624E-8298-F9F1B7538848}"/>
                </a:ext>
              </a:extLst>
            </p:cNvPr>
            <p:cNvSpPr/>
            <p:nvPr/>
          </p:nvSpPr>
          <p:spPr>
            <a:xfrm>
              <a:off x="9279669" y="4435947"/>
              <a:ext cx="990328" cy="99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A02EC66-B363-6245-99CA-30FD5C748CCD}"/>
                </a:ext>
              </a:extLst>
            </p:cNvPr>
            <p:cNvSpPr txBox="1"/>
            <p:nvPr/>
          </p:nvSpPr>
          <p:spPr>
            <a:xfrm>
              <a:off x="9340881" y="4627347"/>
              <a:ext cx="867904" cy="618313"/>
            </a:xfrm>
            <a:prstGeom prst="rect">
              <a:avLst/>
            </a:prstGeom>
            <a:grpFill/>
            <a:ln>
              <a:noFill/>
            </a:ln>
          </p:spPr>
          <p:txBody>
            <a:bodyPr wrap="square" rtlCol="0">
              <a:spAutoFit/>
            </a:bodyPr>
            <a:lstStyle/>
            <a:p>
              <a:pPr algn="ctr"/>
              <a:r>
                <a:rPr lang="en-US" b="1" dirty="0">
                  <a:solidFill>
                    <a:schemeClr val="bg1"/>
                  </a:solidFill>
                  <a:latin typeface="Arial" panose="020B0604020202020204" pitchFamily="34" charset="0"/>
                  <a:ea typeface="Roboto Medium" panose="02000000000000000000" pitchFamily="2" charset="0"/>
                  <a:cs typeface="Arial" panose="020B0604020202020204" pitchFamily="34" charset="0"/>
                </a:rPr>
                <a:t>A</a:t>
              </a:r>
            </a:p>
          </p:txBody>
        </p:sp>
      </p:grpSp>
      <p:grpSp>
        <p:nvGrpSpPr>
          <p:cNvPr id="25" name="Group 24">
            <a:extLst>
              <a:ext uri="{FF2B5EF4-FFF2-40B4-BE49-F238E27FC236}">
                <a16:creationId xmlns:a16="http://schemas.microsoft.com/office/drawing/2014/main" id="{1AC2C60B-C669-1D4F-A163-C97826D8A484}"/>
              </a:ext>
            </a:extLst>
          </p:cNvPr>
          <p:cNvGrpSpPr/>
          <p:nvPr/>
        </p:nvGrpSpPr>
        <p:grpSpPr>
          <a:xfrm>
            <a:off x="16594997" y="4342744"/>
            <a:ext cx="990328" cy="990328"/>
            <a:chOff x="9279669" y="4435947"/>
            <a:chExt cx="990328" cy="990328"/>
          </a:xfrm>
          <a:solidFill>
            <a:srgbClr val="71A498"/>
          </a:solidFill>
        </p:grpSpPr>
        <p:sp>
          <p:nvSpPr>
            <p:cNvPr id="26" name="Rectangle 25">
              <a:extLst>
                <a:ext uri="{FF2B5EF4-FFF2-40B4-BE49-F238E27FC236}">
                  <a16:creationId xmlns:a16="http://schemas.microsoft.com/office/drawing/2014/main" id="{B53E6B9E-4069-F743-8CAD-55F1D82784D4}"/>
                </a:ext>
              </a:extLst>
            </p:cNvPr>
            <p:cNvSpPr/>
            <p:nvPr/>
          </p:nvSpPr>
          <p:spPr>
            <a:xfrm>
              <a:off x="9279669" y="4435947"/>
              <a:ext cx="990328" cy="99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A626806-ECD4-C04C-9526-CC4BC1A74AF7}"/>
                </a:ext>
              </a:extLst>
            </p:cNvPr>
            <p:cNvSpPr txBox="1"/>
            <p:nvPr/>
          </p:nvSpPr>
          <p:spPr>
            <a:xfrm>
              <a:off x="9340881" y="4627347"/>
              <a:ext cx="867904" cy="646331"/>
            </a:xfrm>
            <a:prstGeom prst="rect">
              <a:avLst/>
            </a:prstGeom>
            <a:grpFill/>
            <a:ln>
              <a:noFill/>
            </a:ln>
          </p:spPr>
          <p:txBody>
            <a:bodyPr wrap="square" rtlCol="0">
              <a:spAutoFit/>
            </a:bodyPr>
            <a:lstStyle/>
            <a:p>
              <a:pPr algn="ctr"/>
              <a:r>
                <a:rPr lang="en-US" b="1" dirty="0">
                  <a:solidFill>
                    <a:schemeClr val="bg1"/>
                  </a:solidFill>
                  <a:latin typeface="Arial" panose="020B0604020202020204" pitchFamily="34" charset="0"/>
                  <a:ea typeface="Roboto Medium" panose="02000000000000000000" pitchFamily="2" charset="0"/>
                  <a:cs typeface="Arial" panose="020B0604020202020204" pitchFamily="34" charset="0"/>
                </a:rPr>
                <a:t>B</a:t>
              </a:r>
            </a:p>
          </p:txBody>
        </p:sp>
      </p:grpSp>
      <p:grpSp>
        <p:nvGrpSpPr>
          <p:cNvPr id="28" name="Group 27">
            <a:extLst>
              <a:ext uri="{FF2B5EF4-FFF2-40B4-BE49-F238E27FC236}">
                <a16:creationId xmlns:a16="http://schemas.microsoft.com/office/drawing/2014/main" id="{F6CD651A-E66F-CB45-A3F7-622D2190C86B}"/>
              </a:ext>
            </a:extLst>
          </p:cNvPr>
          <p:cNvGrpSpPr/>
          <p:nvPr/>
        </p:nvGrpSpPr>
        <p:grpSpPr>
          <a:xfrm>
            <a:off x="9279669" y="9459754"/>
            <a:ext cx="990328" cy="990328"/>
            <a:chOff x="9279669" y="4435947"/>
            <a:chExt cx="990328" cy="990328"/>
          </a:xfrm>
          <a:solidFill>
            <a:srgbClr val="71A498"/>
          </a:solidFill>
        </p:grpSpPr>
        <p:sp>
          <p:nvSpPr>
            <p:cNvPr id="31" name="Rectangle 30">
              <a:extLst>
                <a:ext uri="{FF2B5EF4-FFF2-40B4-BE49-F238E27FC236}">
                  <a16:creationId xmlns:a16="http://schemas.microsoft.com/office/drawing/2014/main" id="{2C3454BB-10D2-BC4A-BEA7-91E7F0E79267}"/>
                </a:ext>
              </a:extLst>
            </p:cNvPr>
            <p:cNvSpPr/>
            <p:nvPr/>
          </p:nvSpPr>
          <p:spPr>
            <a:xfrm>
              <a:off x="9279669" y="4435947"/>
              <a:ext cx="990328" cy="99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A869E86-98D7-9246-99EF-161EF696028C}"/>
                </a:ext>
              </a:extLst>
            </p:cNvPr>
            <p:cNvSpPr txBox="1"/>
            <p:nvPr/>
          </p:nvSpPr>
          <p:spPr>
            <a:xfrm>
              <a:off x="9340881" y="4627347"/>
              <a:ext cx="867904" cy="646331"/>
            </a:xfrm>
            <a:prstGeom prst="rect">
              <a:avLst/>
            </a:prstGeom>
            <a:grpFill/>
            <a:ln>
              <a:noFill/>
            </a:ln>
          </p:spPr>
          <p:txBody>
            <a:bodyPr wrap="square" rtlCol="0">
              <a:spAutoFit/>
            </a:bodyPr>
            <a:lstStyle/>
            <a:p>
              <a:pPr algn="ctr"/>
              <a:r>
                <a:rPr lang="en-US" b="1" dirty="0">
                  <a:solidFill>
                    <a:schemeClr val="bg1"/>
                  </a:solidFill>
                  <a:latin typeface="Arial" panose="020B0604020202020204" pitchFamily="34" charset="0"/>
                  <a:ea typeface="Roboto Medium" panose="02000000000000000000" pitchFamily="2" charset="0"/>
                  <a:cs typeface="Arial" panose="020B0604020202020204" pitchFamily="34" charset="0"/>
                </a:rPr>
                <a:t>C</a:t>
              </a:r>
            </a:p>
          </p:txBody>
        </p:sp>
      </p:grpSp>
      <p:grpSp>
        <p:nvGrpSpPr>
          <p:cNvPr id="35" name="Group 34">
            <a:extLst>
              <a:ext uri="{FF2B5EF4-FFF2-40B4-BE49-F238E27FC236}">
                <a16:creationId xmlns:a16="http://schemas.microsoft.com/office/drawing/2014/main" id="{3A49EE1D-8728-144D-A2F7-F6365ED2F25F}"/>
              </a:ext>
            </a:extLst>
          </p:cNvPr>
          <p:cNvGrpSpPr/>
          <p:nvPr/>
        </p:nvGrpSpPr>
        <p:grpSpPr>
          <a:xfrm>
            <a:off x="16594997" y="9459754"/>
            <a:ext cx="990328" cy="990328"/>
            <a:chOff x="9279669" y="4435947"/>
            <a:chExt cx="990328" cy="990328"/>
          </a:xfrm>
          <a:solidFill>
            <a:srgbClr val="71A498"/>
          </a:solidFill>
        </p:grpSpPr>
        <p:sp>
          <p:nvSpPr>
            <p:cNvPr id="37" name="Rectangle 36">
              <a:extLst>
                <a:ext uri="{FF2B5EF4-FFF2-40B4-BE49-F238E27FC236}">
                  <a16:creationId xmlns:a16="http://schemas.microsoft.com/office/drawing/2014/main" id="{3FFA556C-A125-FA4A-BBFC-4F42C300C480}"/>
                </a:ext>
              </a:extLst>
            </p:cNvPr>
            <p:cNvSpPr/>
            <p:nvPr/>
          </p:nvSpPr>
          <p:spPr>
            <a:xfrm>
              <a:off x="9279669" y="4435947"/>
              <a:ext cx="990328" cy="99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CE5973F-855C-9E4E-8967-8685E8F4AA9E}"/>
                </a:ext>
              </a:extLst>
            </p:cNvPr>
            <p:cNvSpPr txBox="1"/>
            <p:nvPr/>
          </p:nvSpPr>
          <p:spPr>
            <a:xfrm>
              <a:off x="9340881" y="4627347"/>
              <a:ext cx="867904" cy="646331"/>
            </a:xfrm>
            <a:prstGeom prst="rect">
              <a:avLst/>
            </a:prstGeom>
            <a:grpFill/>
            <a:ln>
              <a:noFill/>
            </a:ln>
          </p:spPr>
          <p:txBody>
            <a:bodyPr wrap="square" rtlCol="0">
              <a:spAutoFit/>
            </a:bodyPr>
            <a:lstStyle/>
            <a:p>
              <a:pPr algn="ctr"/>
              <a:r>
                <a:rPr lang="en-US" b="1" dirty="0">
                  <a:solidFill>
                    <a:schemeClr val="bg1"/>
                  </a:solidFill>
                  <a:latin typeface="Arial" panose="020B0604020202020204" pitchFamily="34" charset="0"/>
                  <a:ea typeface="Roboto Medium" panose="02000000000000000000" pitchFamily="2" charset="0"/>
                  <a:cs typeface="Arial" panose="020B0604020202020204" pitchFamily="34" charset="0"/>
                </a:rPr>
                <a:t>D</a:t>
              </a:r>
            </a:p>
          </p:txBody>
        </p:sp>
      </p:grpSp>
      <p:sp>
        <p:nvSpPr>
          <p:cNvPr id="40" name="TextBox 39">
            <a:extLst>
              <a:ext uri="{FF2B5EF4-FFF2-40B4-BE49-F238E27FC236}">
                <a16:creationId xmlns:a16="http://schemas.microsoft.com/office/drawing/2014/main" id="{B0000823-3D60-DC45-B1EF-29A32C704670}"/>
              </a:ext>
            </a:extLst>
          </p:cNvPr>
          <p:cNvSpPr txBox="1"/>
          <p:nvPr/>
        </p:nvSpPr>
        <p:spPr>
          <a:xfrm flipH="1">
            <a:off x="1151792" y="10650962"/>
            <a:ext cx="6035197" cy="1107996"/>
          </a:xfrm>
          <a:prstGeom prst="rect">
            <a:avLst/>
          </a:prstGeom>
          <a:noFill/>
          <a:ln>
            <a:noFill/>
          </a:ln>
        </p:spPr>
        <p:txBody>
          <a:bodyPr wrap="square" rtlCol="0">
            <a:spAutoFit/>
          </a:bodyPr>
          <a:lstStyle/>
          <a:p>
            <a:r>
              <a:rPr lang="en-US" sz="6600" b="1" dirty="0">
                <a:solidFill>
                  <a:schemeClr val="tx2"/>
                </a:solidFill>
                <a:latin typeface="Arial" panose="020B0604020202020204" pitchFamily="34" charset="0"/>
                <a:ea typeface="Roboto Medium" panose="02000000000000000000" pitchFamily="2" charset="0"/>
                <a:cs typeface="Arial" panose="020B0604020202020204" pitchFamily="34" charset="0"/>
              </a:rPr>
              <a:t>Objectives</a:t>
            </a:r>
          </a:p>
        </p:txBody>
      </p:sp>
      <p:sp>
        <p:nvSpPr>
          <p:cNvPr id="30" name="TextBox 29">
            <a:extLst>
              <a:ext uri="{FF2B5EF4-FFF2-40B4-BE49-F238E27FC236}">
                <a16:creationId xmlns:a16="http://schemas.microsoft.com/office/drawing/2014/main" id="{0DEA29D6-1CA8-4509-BDF2-CADAF97B6B1A}"/>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36" name="Picture 35" descr="A picture containing clock&#10;&#10;Description automatically generated">
            <a:extLst>
              <a:ext uri="{FF2B5EF4-FFF2-40B4-BE49-F238E27FC236}">
                <a16:creationId xmlns:a16="http://schemas.microsoft.com/office/drawing/2014/main" id="{C900BEEA-1E19-BC40-8427-FA918142E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Tree>
    <p:extLst>
      <p:ext uri="{BB962C8B-B14F-4D97-AF65-F5344CB8AC3E}">
        <p14:creationId xmlns:p14="http://schemas.microsoft.com/office/powerpoint/2010/main" val="932447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10;&#10;Description automatically generated">
            <a:extLst>
              <a:ext uri="{FF2B5EF4-FFF2-40B4-BE49-F238E27FC236}">
                <a16:creationId xmlns:a16="http://schemas.microsoft.com/office/drawing/2014/main" id="{BA5E1098-3322-1F45-84F3-B7613CC3C079}"/>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24877" b="24877"/>
          <a:stretch>
            <a:fillRect/>
          </a:stretch>
        </p:blipFill>
        <p:spPr/>
      </p:pic>
      <p:sp>
        <p:nvSpPr>
          <p:cNvPr id="3" name="Picture Placeholder 2">
            <a:extLst>
              <a:ext uri="{FF2B5EF4-FFF2-40B4-BE49-F238E27FC236}">
                <a16:creationId xmlns:a16="http://schemas.microsoft.com/office/drawing/2014/main" id="{AC2B124D-0EB6-1948-9A5E-3A0C898A04E4}"/>
              </a:ext>
            </a:extLst>
          </p:cNvPr>
          <p:cNvSpPr>
            <a:spLocks noGrp="1"/>
          </p:cNvSpPr>
          <p:nvPr>
            <p:ph type="pic" sz="quarter" idx="15"/>
          </p:nvPr>
        </p:nvSpPr>
        <p:spPr/>
      </p:sp>
      <p:sp>
        <p:nvSpPr>
          <p:cNvPr id="29" name="Rectangle 28">
            <a:extLst>
              <a:ext uri="{FF2B5EF4-FFF2-40B4-BE49-F238E27FC236}">
                <a16:creationId xmlns:a16="http://schemas.microsoft.com/office/drawing/2014/main" id="{6852F1F6-C30C-8444-9C0F-86652233D932}"/>
              </a:ext>
            </a:extLst>
          </p:cNvPr>
          <p:cNvSpPr/>
          <p:nvPr/>
        </p:nvSpPr>
        <p:spPr>
          <a:xfrm>
            <a:off x="-1" y="1784484"/>
            <a:ext cx="24377651" cy="8370169"/>
          </a:xfrm>
          <a:prstGeom prst="rect">
            <a:avLst/>
          </a:prstGeom>
          <a:gradFill>
            <a:gsLst>
              <a:gs pos="29000">
                <a:schemeClr val="accent1">
                  <a:alpha val="80000"/>
                </a:schemeClr>
              </a:gs>
              <a:gs pos="74000">
                <a:schemeClr val="accent2">
                  <a:alpha val="8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D69CDC2-04BA-5C46-A94D-923FB8FEA43A}"/>
              </a:ext>
            </a:extLst>
          </p:cNvPr>
          <p:cNvSpPr txBox="1"/>
          <p:nvPr/>
        </p:nvSpPr>
        <p:spPr>
          <a:xfrm>
            <a:off x="501945" y="11239018"/>
            <a:ext cx="10282622" cy="1384995"/>
          </a:xfrm>
          <a:prstGeom prst="rect">
            <a:avLst/>
          </a:prstGeom>
          <a:noFill/>
        </p:spPr>
        <p:txBody>
          <a:bodyPr wrap="square" rtlCol="0">
            <a:spAutoFit/>
          </a:bodyPr>
          <a:lstStyle/>
          <a:p>
            <a:r>
              <a:rPr lang="en-US" sz="2800" dirty="0">
                <a:solidFill>
                  <a:schemeClr val="tx2"/>
                </a:solidFill>
                <a:latin typeface="Lato Light" panose="020F0502020204030203" pitchFamily="34" charset="0"/>
                <a:ea typeface="Lato Light" panose="020F0502020204030203" pitchFamily="34" charset="0"/>
                <a:cs typeface="Lato Light" panose="020F0502020204030203" pitchFamily="34" charset="0"/>
              </a:rPr>
              <a:t>Robert O'Mara was an economist, futurist and former CEO of </a:t>
            </a:r>
          </a:p>
          <a:p>
            <a:r>
              <a:rPr lang="en-US" sz="2800" dirty="0">
                <a:solidFill>
                  <a:schemeClr val="tx2"/>
                </a:solidFill>
                <a:latin typeface="Lato Light" panose="020F0502020204030203" pitchFamily="34" charset="0"/>
                <a:ea typeface="Lato Light" panose="020F0502020204030203" pitchFamily="34" charset="0"/>
                <a:cs typeface="Lato Light" panose="020F0502020204030203" pitchFamily="34" charset="0"/>
              </a:rPr>
              <a:t>Institute for the Future and was quoted by Ian Morrison, his successor in his book </a:t>
            </a:r>
            <a:r>
              <a:rPr lang="en-US" sz="2800" u="sng"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Second Curve. </a:t>
            </a:r>
            <a:endParaRPr lang="en-US" sz="28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screenshot of a computer&#10;&#10;Description automatically generated">
            <a:extLst>
              <a:ext uri="{FF2B5EF4-FFF2-40B4-BE49-F238E27FC236}">
                <a16:creationId xmlns:a16="http://schemas.microsoft.com/office/drawing/2014/main" id="{0D7CEC54-96AD-8B4D-9798-077B371D4AD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966655" y="3745735"/>
            <a:ext cx="9242426" cy="12811522"/>
          </a:xfrm>
          <a:prstGeom prst="rect">
            <a:avLst/>
          </a:prstGeom>
        </p:spPr>
      </p:pic>
      <p:sp>
        <p:nvSpPr>
          <p:cNvPr id="40" name="TextBox 39">
            <a:extLst>
              <a:ext uri="{FF2B5EF4-FFF2-40B4-BE49-F238E27FC236}">
                <a16:creationId xmlns:a16="http://schemas.microsoft.com/office/drawing/2014/main" id="{B0000823-3D60-DC45-B1EF-29A32C704670}"/>
              </a:ext>
            </a:extLst>
          </p:cNvPr>
          <p:cNvSpPr txBox="1"/>
          <p:nvPr/>
        </p:nvSpPr>
        <p:spPr>
          <a:xfrm flipH="1">
            <a:off x="1840885" y="4465686"/>
            <a:ext cx="10814620" cy="2123658"/>
          </a:xfrm>
          <a:prstGeom prst="rect">
            <a:avLst/>
          </a:prstGeom>
          <a:noFill/>
          <a:ln>
            <a:noFill/>
          </a:ln>
        </p:spPr>
        <p:txBody>
          <a:bodyPr wrap="square" rtlCol="0">
            <a:spAutoFit/>
          </a:bodyPr>
          <a:lstStyle/>
          <a:p>
            <a:r>
              <a:rPr lang="en-US" sz="6600" b="1" dirty="0">
                <a:solidFill>
                  <a:schemeClr val="bg1"/>
                </a:solidFill>
                <a:latin typeface="Arial" panose="020B0604020202020204" pitchFamily="34" charset="0"/>
                <a:ea typeface="Roboto Medium" panose="02000000000000000000" pitchFamily="2" charset="0"/>
                <a:cs typeface="Arial" panose="020B0604020202020204" pitchFamily="34" charset="0"/>
              </a:rPr>
              <a:t>Our Reality:</a:t>
            </a:r>
          </a:p>
          <a:p>
            <a:r>
              <a:rPr lang="en-US" sz="6600" b="1" dirty="0">
                <a:solidFill>
                  <a:schemeClr val="bg1"/>
                </a:solidFill>
                <a:latin typeface="Arial" panose="020B0604020202020204" pitchFamily="34" charset="0"/>
                <a:ea typeface="Roboto Medium" panose="02000000000000000000" pitchFamily="2" charset="0"/>
                <a:cs typeface="Arial" panose="020B0604020202020204" pitchFamily="34" charset="0"/>
              </a:rPr>
              <a:t>The world has changed.</a:t>
            </a:r>
          </a:p>
        </p:txBody>
      </p:sp>
      <p:sp>
        <p:nvSpPr>
          <p:cNvPr id="2" name="TextBox 1">
            <a:extLst>
              <a:ext uri="{FF2B5EF4-FFF2-40B4-BE49-F238E27FC236}">
                <a16:creationId xmlns:a16="http://schemas.microsoft.com/office/drawing/2014/main" id="{99298427-BCEF-4C3A-8F06-C8A698367584}"/>
              </a:ext>
            </a:extLst>
          </p:cNvPr>
          <p:cNvSpPr txBox="1"/>
          <p:nvPr/>
        </p:nvSpPr>
        <p:spPr>
          <a:xfrm>
            <a:off x="13799370" y="5433086"/>
            <a:ext cx="7368670" cy="7478970"/>
          </a:xfrm>
          <a:prstGeom prst="rect">
            <a:avLst/>
          </a:prstGeom>
          <a:noFill/>
        </p:spPr>
        <p:txBody>
          <a:bodyPr wrap="square" rtlCol="0">
            <a:spAutoFit/>
          </a:bodyPr>
          <a:lstStyle/>
          <a:p>
            <a:pPr algn="ctr"/>
            <a:r>
              <a:rPr lang="en-US" sz="6000" dirty="0">
                <a:solidFill>
                  <a:schemeClr val="tx2"/>
                </a:solidFill>
              </a:rPr>
              <a:t>Amara’s Law:</a:t>
            </a:r>
          </a:p>
          <a:p>
            <a:pPr algn="ctr"/>
            <a:endParaRPr lang="en-US" sz="6000" dirty="0">
              <a:solidFill>
                <a:schemeClr val="tx2"/>
              </a:solidFill>
            </a:endParaRPr>
          </a:p>
          <a:p>
            <a:pPr algn="ctr"/>
            <a:r>
              <a:rPr lang="en-US" sz="6000" dirty="0">
                <a:solidFill>
                  <a:schemeClr val="tx2"/>
                </a:solidFill>
              </a:rPr>
              <a:t>We all have a tendency to overestimate the impact of phenomena in the short run and underestimate it in </a:t>
            </a:r>
          </a:p>
          <a:p>
            <a:pPr algn="ctr"/>
            <a:r>
              <a:rPr lang="en-US" sz="6000" dirty="0">
                <a:solidFill>
                  <a:schemeClr val="tx2"/>
                </a:solidFill>
              </a:rPr>
              <a:t>the long run. </a:t>
            </a:r>
          </a:p>
        </p:txBody>
      </p:sp>
      <p:sp>
        <p:nvSpPr>
          <p:cNvPr id="17" name="TextBox 16">
            <a:extLst>
              <a:ext uri="{FF2B5EF4-FFF2-40B4-BE49-F238E27FC236}">
                <a16:creationId xmlns:a16="http://schemas.microsoft.com/office/drawing/2014/main" id="{3E3619D3-29BB-AC4D-B0EB-600326BAC7B4}"/>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679629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4C8327E-580E-9C4E-9E76-802AB1E0849F}"/>
              </a:ext>
            </a:extLst>
          </p:cNvPr>
          <p:cNvSpPr txBox="1"/>
          <p:nvPr/>
        </p:nvSpPr>
        <p:spPr>
          <a:xfrm>
            <a:off x="13950552" y="2803846"/>
            <a:ext cx="10123201" cy="7632859"/>
          </a:xfrm>
          <a:prstGeom prst="rect">
            <a:avLst/>
          </a:prstGeom>
          <a:noFill/>
        </p:spPr>
        <p:txBody>
          <a:bodyPr wrap="square" rtlCol="0">
            <a:spAutoFit/>
          </a:bodyPr>
          <a:lstStyle/>
          <a:p>
            <a:pPr marL="514350" indent="-514350">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Push to deliver home based care will continue</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balance of power will shift from hospital systems back to physician groups</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Drug pricing will be a front page issue; pharmaceutical innovation will dominate headlines</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“Medicare for All” will morph into “Medicare Advantage for All”</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Big tech and Silicon Valley will continue to play but they won’t upend the system</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Big box retailers will continue to enter the market</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Companies that are transparent and ethical will come out ahead</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Expect more talk than action around social determinants of health</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Mental health and substance use disorders will take main stage</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public will begin to examine the behaviors of “nonprofit” health systems</a:t>
            </a:r>
          </a:p>
          <a:p>
            <a:pPr marL="514350" indent="-514350">
              <a:spcBef>
                <a:spcPts val="1200"/>
              </a:spcBef>
              <a:buFont typeface="+mj-lt"/>
              <a:buAutoNum type="arabicPeriod"/>
            </a:pPr>
            <a:r>
              <a:rPr lang="en-US" sz="2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Fax machines will see their bitter end </a:t>
            </a:r>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sp>
        <p:nvSpPr>
          <p:cNvPr id="9" name="TextBox 8">
            <a:extLst>
              <a:ext uri="{FF2B5EF4-FFF2-40B4-BE49-F238E27FC236}">
                <a16:creationId xmlns:a16="http://schemas.microsoft.com/office/drawing/2014/main" id="{BE9188A2-A564-F840-A494-2139CB94434B}"/>
              </a:ext>
            </a:extLst>
          </p:cNvPr>
          <p:cNvSpPr txBox="1"/>
          <p:nvPr/>
        </p:nvSpPr>
        <p:spPr>
          <a:xfrm>
            <a:off x="9037871" y="12950185"/>
            <a:ext cx="3995769" cy="541302"/>
          </a:xfrm>
          <a:prstGeom prst="rect">
            <a:avLst/>
          </a:prstGeom>
          <a:noFill/>
        </p:spPr>
        <p:txBody>
          <a:bodyPr wrap="square" rtlCol="0">
            <a:spAutoFit/>
          </a:bodyPr>
          <a:lstStyle/>
          <a:p>
            <a:pPr algn="r">
              <a:lnSpc>
                <a:spcPts val="4080"/>
              </a:lnSpc>
            </a:pPr>
            <a:r>
              <a:rPr lang="en-US" sz="1400" dirty="0">
                <a:latin typeface="Lato Light" panose="020F0502020204030203" pitchFamily="34" charset="0"/>
                <a:ea typeface="Lato Light" panose="020F0502020204030203" pitchFamily="34" charset="0"/>
                <a:cs typeface="Lato Light" panose="020F0502020204030203" pitchFamily="34" charset="0"/>
              </a:rPr>
              <a:t>Source: Forbes</a:t>
            </a:r>
          </a:p>
        </p:txBody>
      </p:sp>
      <p:grpSp>
        <p:nvGrpSpPr>
          <p:cNvPr id="10" name="Group 9">
            <a:extLst>
              <a:ext uri="{FF2B5EF4-FFF2-40B4-BE49-F238E27FC236}">
                <a16:creationId xmlns:a16="http://schemas.microsoft.com/office/drawing/2014/main" id="{518DBD10-F1BC-194D-B463-70256D07362C}"/>
              </a:ext>
            </a:extLst>
          </p:cNvPr>
          <p:cNvGrpSpPr/>
          <p:nvPr/>
        </p:nvGrpSpPr>
        <p:grpSpPr>
          <a:xfrm>
            <a:off x="14358109" y="11456067"/>
            <a:ext cx="9308089" cy="1643281"/>
            <a:chOff x="14335681" y="10004408"/>
            <a:chExt cx="8170604" cy="1643281"/>
          </a:xfrm>
        </p:grpSpPr>
        <p:sp>
          <p:nvSpPr>
            <p:cNvPr id="11" name="TextBox 10">
              <a:extLst>
                <a:ext uri="{FF2B5EF4-FFF2-40B4-BE49-F238E27FC236}">
                  <a16:creationId xmlns:a16="http://schemas.microsoft.com/office/drawing/2014/main" id="{FD677365-3CAA-ED49-9A6E-83D0B4D0F2DC}"/>
                </a:ext>
              </a:extLst>
            </p:cNvPr>
            <p:cNvSpPr txBox="1"/>
            <p:nvPr/>
          </p:nvSpPr>
          <p:spPr>
            <a:xfrm>
              <a:off x="14335681" y="10724359"/>
              <a:ext cx="8170604" cy="923330"/>
            </a:xfrm>
            <a:prstGeom prst="rect">
              <a:avLst/>
            </a:prstGeom>
            <a:noFill/>
            <a:ln>
              <a:noFill/>
            </a:ln>
          </p:spPr>
          <p:txBody>
            <a:bodyPr wrap="square" rtlCol="0">
              <a:spAutoFit/>
            </a:bodyPr>
            <a:lstStyle/>
            <a:p>
              <a:pPr algn="r"/>
              <a:r>
                <a:rPr lang="en-US" sz="5400" b="1" dirty="0">
                  <a:solidFill>
                    <a:schemeClr val="tx2"/>
                  </a:solidFill>
                  <a:latin typeface="Arial" panose="020B0604020202020204" pitchFamily="34" charset="0"/>
                  <a:ea typeface="Roboto Medium" panose="02000000000000000000" pitchFamily="2" charset="0"/>
                  <a:cs typeface="Arial" panose="020B0604020202020204" pitchFamily="34" charset="0"/>
                </a:rPr>
                <a:t>Healthcare Trends </a:t>
              </a:r>
            </a:p>
          </p:txBody>
        </p:sp>
        <p:sp>
          <p:nvSpPr>
            <p:cNvPr id="12" name="TextBox 11">
              <a:extLst>
                <a:ext uri="{FF2B5EF4-FFF2-40B4-BE49-F238E27FC236}">
                  <a16:creationId xmlns:a16="http://schemas.microsoft.com/office/drawing/2014/main" id="{E20FD36B-AAE4-5441-B5F2-06D2E218C82F}"/>
                </a:ext>
              </a:extLst>
            </p:cNvPr>
            <p:cNvSpPr txBox="1"/>
            <p:nvPr/>
          </p:nvSpPr>
          <p:spPr>
            <a:xfrm>
              <a:off x="19723750" y="10004408"/>
              <a:ext cx="2749887" cy="369332"/>
            </a:xfrm>
            <a:prstGeom prst="rect">
              <a:avLst/>
            </a:prstGeom>
            <a:noFill/>
          </p:spPr>
          <p:txBody>
            <a:bodyPr wrap="none" rtlCol="0">
              <a:spAutoFit/>
            </a:bodyPr>
            <a:lstStyle/>
            <a:p>
              <a:pPr algn="r"/>
              <a:r>
                <a:rPr lang="en-US" sz="1800" spc="300" dirty="0">
                  <a:latin typeface="Lato" panose="020F0502020204030203" pitchFamily="34" charset="0"/>
                  <a:ea typeface="Lato" panose="020F0502020204030203" pitchFamily="34" charset="0"/>
                  <a:cs typeface="Lato" panose="020F0502020204030203" pitchFamily="34" charset="0"/>
                </a:rPr>
                <a:t>2020 PRE-PANDEMIC</a:t>
              </a:r>
            </a:p>
          </p:txBody>
        </p:sp>
      </p:grpSp>
      <p:sp>
        <p:nvSpPr>
          <p:cNvPr id="14" name="TextBox 13">
            <a:extLst>
              <a:ext uri="{FF2B5EF4-FFF2-40B4-BE49-F238E27FC236}">
                <a16:creationId xmlns:a16="http://schemas.microsoft.com/office/drawing/2014/main" id="{28D72B1D-9F5D-D448-B7A4-859D166860AC}"/>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pic>
        <p:nvPicPr>
          <p:cNvPr id="15" name="Picture Placeholder 14" descr="A picture containing wooden, blue, small, sitting&#10;&#10;Description automatically generated">
            <a:extLst>
              <a:ext uri="{FF2B5EF4-FFF2-40B4-BE49-F238E27FC236}">
                <a16:creationId xmlns:a16="http://schemas.microsoft.com/office/drawing/2014/main" id="{C68C6B84-A854-764D-A4C9-4D40DC9CAE0F}"/>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8476" r="7230"/>
          <a:stretch/>
        </p:blipFill>
        <p:spPr>
          <a:xfrm>
            <a:off x="0" y="1784484"/>
            <a:ext cx="13289278" cy="11931516"/>
          </a:xfrm>
          <a:prstGeom prst="rect">
            <a:avLst/>
          </a:prstGeom>
        </p:spPr>
      </p:pic>
    </p:spTree>
    <p:extLst>
      <p:ext uri="{BB962C8B-B14F-4D97-AF65-F5344CB8AC3E}">
        <p14:creationId xmlns:p14="http://schemas.microsoft.com/office/powerpoint/2010/main" val="37143315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4C8327E-580E-9C4E-9E76-802AB1E0849F}"/>
              </a:ext>
            </a:extLst>
          </p:cNvPr>
          <p:cNvSpPr txBox="1"/>
          <p:nvPr/>
        </p:nvSpPr>
        <p:spPr>
          <a:xfrm>
            <a:off x="13981590" y="3131307"/>
            <a:ext cx="9684609" cy="4031873"/>
          </a:xfrm>
          <a:prstGeom prst="rect">
            <a:avLst/>
          </a:prstGeom>
          <a:noFill/>
        </p:spPr>
        <p:txBody>
          <a:bodyPr wrap="square" rtlCol="0">
            <a:spAutoFit/>
          </a:bodyPr>
          <a:lstStyle/>
          <a:p>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Covid-19 has created “social distancing” and isolation </a:t>
            </a:r>
          </a:p>
          <a:p>
            <a:endPar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There is “no going back” to business as usual </a:t>
            </a:r>
          </a:p>
          <a:p>
            <a:endPar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While numerous emergency funds are being established, many community hospitals (especially rural) don’t have the resources to be sustainable</a:t>
            </a:r>
          </a:p>
          <a:p>
            <a:endPar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91828BB-2559-D04A-8229-11068866DDDF}"/>
              </a:ext>
            </a:extLst>
          </p:cNvPr>
          <p:cNvSpPr txBox="1"/>
          <p:nvPr/>
        </p:nvSpPr>
        <p:spPr>
          <a:xfrm>
            <a:off x="14358109" y="11617676"/>
            <a:ext cx="9308090" cy="1107996"/>
          </a:xfrm>
          <a:prstGeom prst="rect">
            <a:avLst/>
          </a:prstGeom>
          <a:noFill/>
          <a:ln>
            <a:noFill/>
          </a:ln>
        </p:spPr>
        <p:txBody>
          <a:bodyPr wrap="square" rtlCol="0">
            <a:spAutoFit/>
          </a:bodyPr>
          <a:lstStyle/>
          <a:p>
            <a:pPr algn="r"/>
            <a:r>
              <a:rPr lang="en-US" sz="6600" b="1" dirty="0">
                <a:solidFill>
                  <a:schemeClr val="tx2"/>
                </a:solidFill>
                <a:latin typeface="Arial" panose="020B0604020202020204" pitchFamily="34" charset="0"/>
                <a:ea typeface="Roboto Medium" panose="02000000000000000000" pitchFamily="2" charset="0"/>
                <a:cs typeface="Arial" panose="020B0604020202020204" pitchFamily="34" charset="0"/>
              </a:rPr>
              <a:t>Our New Reality</a:t>
            </a:r>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pic>
        <p:nvPicPr>
          <p:cNvPr id="6" name="Picture Placeholder 5" descr="A close up of a computer&#10;&#10;Description automatically generated">
            <a:extLst>
              <a:ext uri="{FF2B5EF4-FFF2-40B4-BE49-F238E27FC236}">
                <a16:creationId xmlns:a16="http://schemas.microsoft.com/office/drawing/2014/main" id="{DAE69A1F-ACF3-C948-9427-A610340C248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1687" r="11687"/>
          <a:stretch>
            <a:fillRect/>
          </a:stretch>
        </p:blipFill>
        <p:spPr/>
      </p:pic>
      <p:sp>
        <p:nvSpPr>
          <p:cNvPr id="18" name="TextBox 17">
            <a:extLst>
              <a:ext uri="{FF2B5EF4-FFF2-40B4-BE49-F238E27FC236}">
                <a16:creationId xmlns:a16="http://schemas.microsoft.com/office/drawing/2014/main" id="{A8EA646C-8252-CD44-A346-96A0B656020B}"/>
              </a:ext>
            </a:extLst>
          </p:cNvPr>
          <p:cNvSpPr txBox="1"/>
          <p:nvPr/>
        </p:nvSpPr>
        <p:spPr>
          <a:xfrm>
            <a:off x="16754807" y="10584693"/>
            <a:ext cx="6574842" cy="541302"/>
          </a:xfrm>
          <a:prstGeom prst="rect">
            <a:avLst/>
          </a:prstGeom>
          <a:noFill/>
        </p:spPr>
        <p:txBody>
          <a:bodyPr wrap="square" rtlCol="0">
            <a:spAutoFit/>
          </a:bodyPr>
          <a:lstStyle/>
          <a:p>
            <a:pPr algn="r">
              <a:lnSpc>
                <a:spcPts val="4080"/>
              </a:lnSpc>
            </a:pPr>
            <a:r>
              <a:rPr lang="en-US" sz="1400" dirty="0">
                <a:solidFill>
                  <a:schemeClr val="accent1">
                    <a:lumMod val="50000"/>
                  </a:schemeClr>
                </a:solidFill>
                <a:latin typeface="Lato Light" panose="020F0502020204030203" pitchFamily="34" charset="0"/>
                <a:ea typeface="Lato Light" panose="020F0502020204030203" pitchFamily="34" charset="0"/>
                <a:cs typeface="Lato Light" panose="020F0502020204030203" pitchFamily="34" charset="0"/>
              </a:rPr>
              <a:t>Source: US News &amp; World Report</a:t>
            </a:r>
          </a:p>
        </p:txBody>
      </p:sp>
      <p:sp>
        <p:nvSpPr>
          <p:cNvPr id="2" name="Rectangle 1">
            <a:extLst>
              <a:ext uri="{FF2B5EF4-FFF2-40B4-BE49-F238E27FC236}">
                <a16:creationId xmlns:a16="http://schemas.microsoft.com/office/drawing/2014/main" id="{43A1A10A-D0F6-BF46-BA96-23D74EF346CF}"/>
              </a:ext>
            </a:extLst>
          </p:cNvPr>
          <p:cNvSpPr/>
          <p:nvPr/>
        </p:nvSpPr>
        <p:spPr>
          <a:xfrm>
            <a:off x="14358109" y="6826812"/>
            <a:ext cx="8573814" cy="387798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406D6B"/>
                </a:solidFill>
              </a:rPr>
              <a:t>There are about 2,000 rural hospitals in the United States, and two-thirds of them have 25 or fewer inpatient beds available, </a:t>
            </a:r>
          </a:p>
          <a:p>
            <a:pPr marL="285750" indent="-285750">
              <a:spcBef>
                <a:spcPts val="1200"/>
              </a:spcBef>
              <a:buFont typeface="Arial" panose="020B0604020202020204" pitchFamily="34" charset="0"/>
              <a:buChar char="•"/>
            </a:pPr>
            <a:r>
              <a:rPr lang="en-US" sz="2400" dirty="0">
                <a:solidFill>
                  <a:srgbClr val="406D6B"/>
                </a:solidFill>
              </a:rPr>
              <a:t>More than half these rural hospitals operate in the red on an annual basis</a:t>
            </a:r>
          </a:p>
          <a:p>
            <a:pPr marL="285750" indent="-285750">
              <a:spcBef>
                <a:spcPts val="1200"/>
              </a:spcBef>
              <a:buFont typeface="Arial" panose="020B0604020202020204" pitchFamily="34" charset="0"/>
              <a:buChar char="•"/>
            </a:pPr>
            <a:r>
              <a:rPr lang="en-US" sz="2400" dirty="0">
                <a:solidFill>
                  <a:srgbClr val="406D6B"/>
                </a:solidFill>
              </a:rPr>
              <a:t>Since 2010, 128 rural hospitals have closed, eight in 2020 alone; at least three have closed since the pandemic began."</a:t>
            </a:r>
          </a:p>
          <a:p>
            <a:pPr marL="285750" indent="-285750">
              <a:spcBef>
                <a:spcPts val="1200"/>
              </a:spcBef>
              <a:buFont typeface="Arial" panose="020B0604020202020204" pitchFamily="34" charset="0"/>
              <a:buChar char="•"/>
            </a:pPr>
            <a:r>
              <a:rPr lang="en-US" sz="2400" dirty="0">
                <a:solidFill>
                  <a:srgbClr val="406D6B"/>
                </a:solidFill>
              </a:rPr>
              <a:t>The lockdowns required to keep COVID-19 from overwhelming the U.S. health care system also unfortunately robbed these rural hospitals of a key source of income.</a:t>
            </a:r>
          </a:p>
        </p:txBody>
      </p:sp>
      <p:sp>
        <p:nvSpPr>
          <p:cNvPr id="19" name="TextBox 18">
            <a:extLst>
              <a:ext uri="{FF2B5EF4-FFF2-40B4-BE49-F238E27FC236}">
                <a16:creationId xmlns:a16="http://schemas.microsoft.com/office/drawing/2014/main" id="{13E55ECF-BB07-FC43-8DA2-1BD0627A068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306091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A88E5E-BD74-5B4B-AE9A-CD1ADE00E2AA}"/>
              </a:ext>
            </a:extLst>
          </p:cNvPr>
          <p:cNvSpPr/>
          <p:nvPr/>
        </p:nvSpPr>
        <p:spPr>
          <a:xfrm>
            <a:off x="-1" y="0"/>
            <a:ext cx="24377651" cy="17844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BBAB3D-9F31-074B-B54F-CB8CF947A6AF}"/>
              </a:ext>
            </a:extLst>
          </p:cNvPr>
          <p:cNvSpPr/>
          <p:nvPr/>
        </p:nvSpPr>
        <p:spPr>
          <a:xfrm>
            <a:off x="-1" y="12725672"/>
            <a:ext cx="990328" cy="99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clock&#10;&#10;Description automatically generated">
            <a:extLst>
              <a:ext uri="{FF2B5EF4-FFF2-40B4-BE49-F238E27FC236}">
                <a16:creationId xmlns:a16="http://schemas.microsoft.com/office/drawing/2014/main" id="{E62452D2-D3DD-9141-AAEC-5D87461A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099" y="616652"/>
            <a:ext cx="673100" cy="673100"/>
          </a:xfrm>
          <a:prstGeom prst="rect">
            <a:avLst/>
          </a:prstGeom>
        </p:spPr>
      </p:pic>
      <p:pic>
        <p:nvPicPr>
          <p:cNvPr id="13" name="Picture Placeholder 10" descr="A close up of a flag&#10;&#10;Description automatically generated">
            <a:extLst>
              <a:ext uri="{FF2B5EF4-FFF2-40B4-BE49-F238E27FC236}">
                <a16:creationId xmlns:a16="http://schemas.microsoft.com/office/drawing/2014/main" id="{8010DB2D-AF14-7845-8B3A-6BDD2D9F50E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5107" b="5107"/>
          <a:stretch>
            <a:fillRect/>
          </a:stretch>
        </p:blipFill>
        <p:spPr/>
      </p:pic>
      <p:grpSp>
        <p:nvGrpSpPr>
          <p:cNvPr id="17" name="Group 16">
            <a:extLst>
              <a:ext uri="{FF2B5EF4-FFF2-40B4-BE49-F238E27FC236}">
                <a16:creationId xmlns:a16="http://schemas.microsoft.com/office/drawing/2014/main" id="{B73C73C6-004B-8B42-AAA3-C1BFFFF95758}"/>
              </a:ext>
            </a:extLst>
          </p:cNvPr>
          <p:cNvGrpSpPr/>
          <p:nvPr/>
        </p:nvGrpSpPr>
        <p:grpSpPr>
          <a:xfrm>
            <a:off x="14358110" y="9794074"/>
            <a:ext cx="9308089" cy="3305274"/>
            <a:chOff x="14335681" y="10004408"/>
            <a:chExt cx="8170604" cy="3305274"/>
          </a:xfrm>
        </p:grpSpPr>
        <p:sp>
          <p:nvSpPr>
            <p:cNvPr id="18" name="TextBox 17">
              <a:extLst>
                <a:ext uri="{FF2B5EF4-FFF2-40B4-BE49-F238E27FC236}">
                  <a16:creationId xmlns:a16="http://schemas.microsoft.com/office/drawing/2014/main" id="{7CA59468-387D-5A45-981D-539172F2B499}"/>
                </a:ext>
              </a:extLst>
            </p:cNvPr>
            <p:cNvSpPr txBox="1"/>
            <p:nvPr/>
          </p:nvSpPr>
          <p:spPr>
            <a:xfrm>
              <a:off x="14335681" y="10724359"/>
              <a:ext cx="8170604" cy="2585323"/>
            </a:xfrm>
            <a:prstGeom prst="rect">
              <a:avLst/>
            </a:prstGeom>
            <a:noFill/>
            <a:ln>
              <a:noFill/>
            </a:ln>
          </p:spPr>
          <p:txBody>
            <a:bodyPr wrap="square" rtlCol="0">
              <a:spAutoFit/>
            </a:bodyPr>
            <a:lstStyle/>
            <a:p>
              <a:pPr algn="r"/>
              <a:r>
                <a:rPr lang="en-US" sz="5400" b="1" dirty="0">
                  <a:solidFill>
                    <a:schemeClr val="tx2"/>
                  </a:solidFill>
                  <a:latin typeface="Arial" panose="020B0604020202020204" pitchFamily="34" charset="0"/>
                  <a:ea typeface="Roboto Medium" panose="02000000000000000000" pitchFamily="2" charset="0"/>
                  <a:cs typeface="Arial" panose="020B0604020202020204" pitchFamily="34" charset="0"/>
                </a:rPr>
                <a:t>Doing the same thing over and over, expecting different results</a:t>
              </a:r>
            </a:p>
          </p:txBody>
        </p:sp>
        <p:sp>
          <p:nvSpPr>
            <p:cNvPr id="19" name="TextBox 18">
              <a:extLst>
                <a:ext uri="{FF2B5EF4-FFF2-40B4-BE49-F238E27FC236}">
                  <a16:creationId xmlns:a16="http://schemas.microsoft.com/office/drawing/2014/main" id="{949EF028-2230-EE42-A6B9-C9ABD1C11862}"/>
                </a:ext>
              </a:extLst>
            </p:cNvPr>
            <p:cNvSpPr txBox="1"/>
            <p:nvPr/>
          </p:nvSpPr>
          <p:spPr>
            <a:xfrm>
              <a:off x="21118302" y="10004408"/>
              <a:ext cx="1355329" cy="369332"/>
            </a:xfrm>
            <a:prstGeom prst="rect">
              <a:avLst/>
            </a:prstGeom>
            <a:noFill/>
          </p:spPr>
          <p:txBody>
            <a:bodyPr wrap="none" rtlCol="0">
              <a:spAutoFit/>
            </a:bodyPr>
            <a:lstStyle/>
            <a:p>
              <a:pPr algn="r"/>
              <a:r>
                <a:rPr lang="en-US" sz="1800" spc="300" dirty="0">
                  <a:latin typeface="Lato" panose="020F0502020204030203" pitchFamily="34" charset="0"/>
                  <a:ea typeface="Lato" panose="020F0502020204030203" pitchFamily="34" charset="0"/>
                  <a:cs typeface="Lato" panose="020F0502020204030203" pitchFamily="34" charset="0"/>
                </a:rPr>
                <a:t>INSANITY</a:t>
              </a:r>
            </a:p>
          </p:txBody>
        </p:sp>
      </p:grpSp>
      <p:grpSp>
        <p:nvGrpSpPr>
          <p:cNvPr id="21" name="Group 20">
            <a:extLst>
              <a:ext uri="{FF2B5EF4-FFF2-40B4-BE49-F238E27FC236}">
                <a16:creationId xmlns:a16="http://schemas.microsoft.com/office/drawing/2014/main" id="{9CDE656B-360B-8D4E-9AE1-B82953204985}"/>
              </a:ext>
            </a:extLst>
          </p:cNvPr>
          <p:cNvGrpSpPr/>
          <p:nvPr/>
        </p:nvGrpSpPr>
        <p:grpSpPr>
          <a:xfrm>
            <a:off x="14328809" y="3415552"/>
            <a:ext cx="8177475" cy="4461205"/>
            <a:chOff x="11859929" y="1818332"/>
            <a:chExt cx="8177475" cy="3693696"/>
          </a:xfrm>
        </p:grpSpPr>
        <p:sp>
          <p:nvSpPr>
            <p:cNvPr id="22" name="TextBox 21">
              <a:extLst>
                <a:ext uri="{FF2B5EF4-FFF2-40B4-BE49-F238E27FC236}">
                  <a16:creationId xmlns:a16="http://schemas.microsoft.com/office/drawing/2014/main" id="{9AA8F16D-83BC-6A46-97A1-62A74642E6FF}"/>
                </a:ext>
              </a:extLst>
            </p:cNvPr>
            <p:cNvSpPr txBox="1"/>
            <p:nvPr/>
          </p:nvSpPr>
          <p:spPr>
            <a:xfrm>
              <a:off x="11859929" y="2683454"/>
              <a:ext cx="8177475" cy="2828574"/>
            </a:xfrm>
            <a:prstGeom prst="rect">
              <a:avLst/>
            </a:prstGeom>
            <a:noFill/>
          </p:spPr>
          <p:txBody>
            <a:bodyPr wrap="square" rtlCol="0">
              <a:spAutoFit/>
            </a:bodyPr>
            <a:lstStyle/>
            <a:p>
              <a:r>
                <a:rPr lang="en-US" sz="3600" dirty="0">
                  <a:solidFill>
                    <a:schemeClr val="bg2">
                      <a:lumMod val="25000"/>
                    </a:schemeClr>
                  </a:solidFill>
                  <a:latin typeface="Lato Light" panose="020F0502020204030203" pitchFamily="34" charset="0"/>
                  <a:ea typeface="Lato Light" panose="020F0502020204030203" pitchFamily="34" charset="0"/>
                  <a:cs typeface="Lato Light" panose="020F0502020204030203" pitchFamily="34" charset="0"/>
                </a:rPr>
                <a:t>If you want your organization to be sustainable, you have to “rethink” your product/service/market positioning, production and delivery, your CHNA implementation strategy and maybe even your entire business model</a:t>
              </a:r>
            </a:p>
          </p:txBody>
        </p:sp>
        <p:sp>
          <p:nvSpPr>
            <p:cNvPr id="23" name="TextBox 22">
              <a:extLst>
                <a:ext uri="{FF2B5EF4-FFF2-40B4-BE49-F238E27FC236}">
                  <a16:creationId xmlns:a16="http://schemas.microsoft.com/office/drawing/2014/main" id="{DA2846C4-A9AD-3D4C-87F9-1C864E7A8BEE}"/>
                </a:ext>
              </a:extLst>
            </p:cNvPr>
            <p:cNvSpPr txBox="1"/>
            <p:nvPr/>
          </p:nvSpPr>
          <p:spPr>
            <a:xfrm>
              <a:off x="11866800" y="1818332"/>
              <a:ext cx="8170604" cy="523220"/>
            </a:xfrm>
            <a:prstGeom prst="rect">
              <a:avLst/>
            </a:prstGeom>
            <a:noFill/>
          </p:spPr>
          <p:txBody>
            <a:bodyPr wrap="square" rtlCol="0">
              <a:spAutoFit/>
            </a:bodyPr>
            <a:lstStyle/>
            <a:p>
              <a:r>
                <a:rPr lang="en-US" sz="2800" b="1" dirty="0">
                  <a:solidFill>
                    <a:schemeClr val="tx2"/>
                  </a:solidFill>
                  <a:latin typeface="Arial" panose="020B0604020202020204" pitchFamily="34" charset="0"/>
                  <a:ea typeface="Lato Light" panose="020F0502020204030203" pitchFamily="34" charset="0"/>
                  <a:cs typeface="Arial" panose="020B0604020202020204" pitchFamily="34" charset="0"/>
                </a:rPr>
                <a:t>Truth</a:t>
              </a:r>
            </a:p>
          </p:txBody>
        </p:sp>
      </p:grpSp>
      <p:sp>
        <p:nvSpPr>
          <p:cNvPr id="15" name="TextBox 14">
            <a:extLst>
              <a:ext uri="{FF2B5EF4-FFF2-40B4-BE49-F238E27FC236}">
                <a16:creationId xmlns:a16="http://schemas.microsoft.com/office/drawing/2014/main" id="{1AF280BE-1A62-1A40-8DE5-C1F5B5FA1245}"/>
              </a:ext>
            </a:extLst>
          </p:cNvPr>
          <p:cNvSpPr txBox="1"/>
          <p:nvPr/>
        </p:nvSpPr>
        <p:spPr>
          <a:xfrm>
            <a:off x="501945" y="768536"/>
            <a:ext cx="6684779" cy="369332"/>
          </a:xfrm>
          <a:prstGeom prst="rect">
            <a:avLst/>
          </a:prstGeom>
          <a:noFill/>
        </p:spPr>
        <p:txBody>
          <a:bodyPr wrap="none" rtlCol="0">
            <a:spAutoFit/>
          </a:bodyPr>
          <a:lstStyle/>
          <a:p>
            <a:r>
              <a:rPr lang="en-US" spc="300" dirty="0">
                <a:latin typeface="Lato" panose="020F0502020204030203" pitchFamily="34" charset="0"/>
                <a:ea typeface="Lato" panose="020F0502020204030203" pitchFamily="34" charset="0"/>
                <a:cs typeface="Lato" panose="020F0502020204030203" pitchFamily="34" charset="0"/>
              </a:rPr>
              <a:t>Capitalize on Positive Momentum Amidst Crisis</a:t>
            </a:r>
            <a:endParaRPr lang="en-US" sz="1800" spc="3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21538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AnalogousFromDarkSeedLeftStep">
      <a:dk1>
        <a:srgbClr val="000000"/>
      </a:dk1>
      <a:lt1>
        <a:srgbClr val="FFFFFF"/>
      </a:lt1>
      <a:dk2>
        <a:srgbClr val="412F24"/>
      </a:dk2>
      <a:lt2>
        <a:srgbClr val="E3E2E8"/>
      </a:lt2>
      <a:accent1>
        <a:srgbClr val="93AA43"/>
      </a:accent1>
      <a:accent2>
        <a:srgbClr val="B19B3B"/>
      </a:accent2>
      <a:accent3>
        <a:srgbClr val="C37B4D"/>
      </a:accent3>
      <a:accent4>
        <a:srgbClr val="B13B3E"/>
      </a:accent4>
      <a:accent5>
        <a:srgbClr val="C34D81"/>
      </a:accent5>
      <a:accent6>
        <a:srgbClr val="B13BA1"/>
      </a:accent6>
      <a:hlink>
        <a:srgbClr val="C75977"/>
      </a:hlink>
      <a:folHlink>
        <a:srgbClr val="7F7F7F"/>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EEC6975390F24AA4BD34D908917BB7" ma:contentTypeVersion="13" ma:contentTypeDescription="Create a new document." ma:contentTypeScope="" ma:versionID="6d987372ba316cbc5a941f30b62f727f">
  <xsd:schema xmlns:xsd="http://www.w3.org/2001/XMLSchema" xmlns:xs="http://www.w3.org/2001/XMLSchema" xmlns:p="http://schemas.microsoft.com/office/2006/metadata/properties" xmlns:ns3="1232e59f-bd74-41b0-90cd-2be590af1375" xmlns:ns4="8cd79459-02ef-46ea-b1a4-680e1cd6c4c6" targetNamespace="http://schemas.microsoft.com/office/2006/metadata/properties" ma:root="true" ma:fieldsID="212e34539e3843616efbfe5f50ebafac" ns3:_="" ns4:_="">
    <xsd:import namespace="1232e59f-bd74-41b0-90cd-2be590af1375"/>
    <xsd:import namespace="8cd79459-02ef-46ea-b1a4-680e1cd6c4c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32e59f-bd74-41b0-90cd-2be590af137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d79459-02ef-46ea-b1a4-680e1cd6c4c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0D701F-251F-495D-8634-3FA8CCFCB926}">
  <ds:schemaRefs>
    <ds:schemaRef ds:uri="http://purl.org/dc/terms/"/>
    <ds:schemaRef ds:uri="http://schemas.openxmlformats.org/package/2006/metadata/core-properties"/>
    <ds:schemaRef ds:uri="http://schemas.microsoft.com/office/2006/documentManagement/types"/>
    <ds:schemaRef ds:uri="8cd79459-02ef-46ea-b1a4-680e1cd6c4c6"/>
    <ds:schemaRef ds:uri="http://purl.org/dc/elements/1.1/"/>
    <ds:schemaRef ds:uri="http://schemas.microsoft.com/office/2006/metadata/properties"/>
    <ds:schemaRef ds:uri="1232e59f-bd74-41b0-90cd-2be590af137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A87780A-ED32-45CE-958E-2CD905D00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32e59f-bd74-41b0-90cd-2be590af1375"/>
    <ds:schemaRef ds:uri="8cd79459-02ef-46ea-b1a4-680e1cd6c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8F0066-4BA9-4BE0-B5C7-E6008D368D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94623</TotalTime>
  <Words>1671</Words>
  <Application>Microsoft Macintosh PowerPoint</Application>
  <PresentationFormat>Custom</PresentationFormat>
  <Paragraphs>219</Paragraphs>
  <Slides>26</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Bebas Neue</vt:lpstr>
      <vt:lpstr>Bookman Old Style</vt:lpstr>
      <vt:lpstr>Calibri</vt:lpstr>
      <vt:lpstr>Calibri Light</vt:lpstr>
      <vt:lpstr>Franklin Gothic Book</vt:lpstr>
      <vt:lpstr>Lato</vt:lpstr>
      <vt:lpstr>Lato Light</vt:lpstr>
      <vt:lpstr>Montserrat Light</vt:lpstr>
      <vt:lpstr>Roboto Medium</vt:lpstr>
      <vt:lpstr>Office Theme</vt:lpstr>
      <vt:lpstr>RetrospectVTI</vt:lpstr>
      <vt:lpstr>PowerPoint Presentation</vt:lpstr>
      <vt:lpstr>PowerPoint Presentation</vt:lpstr>
      <vt:lpstr>Technology tools and resources to create a healthier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Modules for each  of the levels  of the validated  socio-ecologic model</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Catrabone, Jacqui</dc:creator>
  <cp:keywords/>
  <dc:description/>
  <cp:lastModifiedBy>Ann Camp</cp:lastModifiedBy>
  <cp:revision>15553</cp:revision>
  <dcterms:created xsi:type="dcterms:W3CDTF">2014-11-12T21:47:38Z</dcterms:created>
  <dcterms:modified xsi:type="dcterms:W3CDTF">2020-05-14T20:30:35Z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0x01010087EEC6975390F24AA4BD34D908917BB7</vt:lpwstr>
  </property>
</Properties>
</file>